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9.xml" ContentType="application/vnd.openxmlformats-officedocument.presentationml.notesSlide+xml"/>
  <Override PartName="/ppt/tags/tag56.xml" ContentType="application/vnd.openxmlformats-officedocument.presentationml.tags+xml"/>
  <Override PartName="/ppt/notesSlides/notesSlide20.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1.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2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3"/>
  </p:notes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285" r:id="rId21"/>
    <p:sldId id="332" r:id="rId22"/>
    <p:sldId id="335" r:id="rId23"/>
    <p:sldId id="333" r:id="rId24"/>
    <p:sldId id="338" r:id="rId25"/>
    <p:sldId id="339" r:id="rId26"/>
    <p:sldId id="341" r:id="rId27"/>
    <p:sldId id="345" r:id="rId28"/>
    <p:sldId id="343" r:id="rId29"/>
    <p:sldId id="344" r:id="rId30"/>
    <p:sldId id="351" r:id="rId31"/>
    <p:sldId id="352" r:id="rId32"/>
    <p:sldId id="350" r:id="rId33"/>
    <p:sldId id="347" r:id="rId34"/>
    <p:sldId id="348" r:id="rId35"/>
    <p:sldId id="349" r:id="rId36"/>
    <p:sldId id="354" r:id="rId37"/>
    <p:sldId id="273" r:id="rId38"/>
    <p:sldId id="286" r:id="rId39"/>
    <p:sldId id="318" r:id="rId40"/>
    <p:sldId id="342" r:id="rId41"/>
    <p:sldId id="316"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B9974-481E-49C8-B6F9-E8D2248492CD}" v="563" dt="2023-06-27T15:06:25.05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0" autoAdjust="0"/>
    <p:restoredTop sz="65660" autoAdjust="0"/>
  </p:normalViewPr>
  <p:slideViewPr>
    <p:cSldViewPr snapToGrid="0">
      <p:cViewPr varScale="1">
        <p:scale>
          <a:sx n="75" d="100"/>
          <a:sy n="75" d="100"/>
        </p:scale>
        <p:origin x="141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03.07.2023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dirty="0"/>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Moving on, I </a:t>
            </a:r>
            <a:r>
              <a:rPr lang="de-DE" dirty="0" err="1"/>
              <a:t>want</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objectives</a:t>
            </a:r>
            <a:r>
              <a:rPr lang="de-DE" dirty="0"/>
              <a:t> </a:t>
            </a:r>
            <a:r>
              <a:rPr lang="de-DE" dirty="0" err="1"/>
              <a:t>of</a:t>
            </a:r>
            <a:r>
              <a:rPr lang="de-DE" dirty="0"/>
              <a:t> </a:t>
            </a:r>
            <a:r>
              <a:rPr lang="de-DE" dirty="0" err="1"/>
              <a:t>this</a:t>
            </a:r>
            <a:r>
              <a:rPr lang="de-DE" dirty="0"/>
              <a:t> </a:t>
            </a:r>
            <a:r>
              <a:rPr lang="de-DE" dirty="0" err="1"/>
              <a:t>work</a:t>
            </a:r>
            <a:r>
              <a:rPr lang="de-DE" dirty="0"/>
              <a:t> </a:t>
            </a:r>
            <a:r>
              <a:rPr lang="de-DE" dirty="0" err="1"/>
              <a:t>clear</a:t>
            </a:r>
            <a:r>
              <a:rPr lang="de-DE" dirty="0"/>
              <a:t> </a:t>
            </a:r>
            <a:r>
              <a:rPr lang="de-DE" dirty="0" err="1"/>
              <a:t>for</a:t>
            </a:r>
            <a:r>
              <a:rPr lang="de-DE" dirty="0"/>
              <a:t> </a:t>
            </a:r>
            <a:r>
              <a:rPr lang="de-DE" dirty="0" err="1"/>
              <a:t>everyone</a:t>
            </a:r>
            <a:r>
              <a:rPr lang="de-DE" dirty="0"/>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Well, to begin with, the primary objective of this study was to conduct an extensive literature review of existing works and studies in the field. This phase significantly enhanced my understanding and provided a solid foundation for the topic I aimed to address and subsequently write about.</a:t>
            </a:r>
          </a:p>
          <a:p>
            <a:pPr algn="l"/>
            <a:endParaRPr lang="en-US" b="0" i="0" dirty="0">
              <a:solidFill>
                <a:srgbClr val="374151"/>
              </a:solidFill>
              <a:effectLst/>
              <a:latin typeface="Söhne"/>
            </a:endParaRPr>
          </a:p>
          <a:p>
            <a:pPr algn="l"/>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0" i="0" dirty="0">
                <a:solidFill>
                  <a:srgbClr val="374151"/>
                </a:solidFill>
                <a:effectLst/>
                <a:latin typeface="Söhne"/>
              </a:rPr>
              <a:t>Subsequently,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this research project included a systematic approach, starting with a literature review, followed by the formulation of use cases and network setups, strategic planning for measurement methods, execution of a test plan, data validation, and ultimately a comprehensive analysis of the findings.</a:t>
            </a:r>
          </a:p>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so </a:t>
            </a:r>
            <a:r>
              <a:rPr lang="de-DE" dirty="0" err="1"/>
              <a:t>let‘s</a:t>
            </a:r>
            <a:r>
              <a:rPr lang="de-DE" dirty="0"/>
              <a:t> </a:t>
            </a:r>
            <a:r>
              <a:rPr lang="de-DE" dirty="0" err="1"/>
              <a:t>dive</a:t>
            </a:r>
            <a:r>
              <a:rPr lang="de-DE" dirty="0"/>
              <a:t> </a:t>
            </a:r>
            <a:r>
              <a:rPr lang="de-DE" dirty="0" err="1"/>
              <a:t>into</a:t>
            </a:r>
            <a:r>
              <a:rPr lang="de-DE" dirty="0"/>
              <a:t> </a:t>
            </a:r>
            <a:r>
              <a:rPr lang="de-DE" dirty="0" err="1"/>
              <a:t>the</a:t>
            </a:r>
            <a:r>
              <a:rPr lang="de-DE" dirty="0"/>
              <a:t> </a:t>
            </a:r>
            <a:r>
              <a:rPr lang="de-DE" dirty="0" err="1"/>
              <a:t>contextualization</a:t>
            </a:r>
            <a:r>
              <a:rPr lang="de-DE" dirty="0"/>
              <a:t> so I </a:t>
            </a:r>
            <a:r>
              <a:rPr lang="de-DE" dirty="0" err="1"/>
              <a:t>can</a:t>
            </a:r>
            <a:r>
              <a:rPr lang="de-DE" dirty="0"/>
              <a:t> </a:t>
            </a:r>
            <a:r>
              <a:rPr lang="de-DE" dirty="0" err="1"/>
              <a:t>explain</a:t>
            </a:r>
            <a:r>
              <a:rPr lang="de-DE" dirty="0"/>
              <a:t> </a:t>
            </a:r>
            <a:r>
              <a:rPr lang="de-DE" dirty="0" err="1"/>
              <a:t>everything</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know</a:t>
            </a:r>
            <a:r>
              <a:rPr lang="de-DE" dirty="0"/>
              <a:t> </a:t>
            </a:r>
            <a:r>
              <a:rPr lang="de-DE" dirty="0" err="1"/>
              <a:t>to</a:t>
            </a:r>
            <a:r>
              <a:rPr lang="de-DE" dirty="0"/>
              <a:t> </a:t>
            </a:r>
            <a:r>
              <a:rPr lang="de-DE" dirty="0" err="1"/>
              <a:t>understand</a:t>
            </a:r>
            <a:r>
              <a:rPr lang="de-DE" dirty="0"/>
              <a:t> </a:t>
            </a:r>
            <a:r>
              <a:rPr lang="de-DE" dirty="0" err="1"/>
              <a:t>this</a:t>
            </a:r>
            <a:r>
              <a:rPr lang="de-DE" dirty="0"/>
              <a:t> </a:t>
            </a:r>
            <a:r>
              <a:rPr lang="de-DE" dirty="0" err="1"/>
              <a:t>presentation</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Communications,</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dirty="0">
              <a:solidFill>
                <a:srgbClr val="374151"/>
              </a:solidFill>
              <a:effectLst/>
              <a:latin typeface="Söhne"/>
            </a:endParaRPr>
          </a:p>
          <a:p>
            <a:pPr algn="l"/>
            <a:r>
              <a:rPr lang="en-US" b="0" i="0" dirty="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use case involves the collection of information from the site, such as video, images, and physical parameters that can significantly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dirty="0">
              <a:solidFill>
                <a:srgbClr val="374151"/>
              </a:solidFill>
              <a:effectLst/>
              <a:latin typeface="Söhne"/>
            </a:endParaRPr>
          </a:p>
          <a:p>
            <a:pPr algn="l"/>
            <a:r>
              <a:rPr lang="en-US" b="0" i="0" dirty="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dirty="0">
                <a:ln>
                  <a:noFill/>
                </a:ln>
                <a:solidFill>
                  <a:srgbClr val="374151"/>
                </a:solidFill>
                <a:effectLst/>
                <a:uLnTx/>
                <a:uFillTx/>
                <a:latin typeface="Söhne"/>
                <a:ea typeface="+mn-ea"/>
                <a:cs typeface="+mn-cs"/>
              </a:rPr>
              <a:t>. With that said, t</a:t>
            </a:r>
            <a:r>
              <a:rPr lang="en-US" b="0" i="0" dirty="0">
                <a:solidFill>
                  <a:srgbClr val="374151"/>
                </a:solidFill>
                <a:effectLst/>
                <a:latin typeface="Söhne"/>
              </a:rPr>
              <a:t>his proactive approach aims to prevent those accidents and save lives by effectively reducing the occurrence accidents. </a:t>
            </a:r>
          </a:p>
          <a:p>
            <a:pPr algn="l"/>
            <a:endParaRPr lang="en-US" b="0" i="0" noProof="0" dirty="0">
              <a:solidFill>
                <a:srgbClr val="374151"/>
              </a:solidFill>
              <a:effectLst/>
              <a:latin typeface="Söhne"/>
            </a:endParaRPr>
          </a:p>
          <a:p>
            <a:pPr algn="l"/>
            <a:r>
              <a:rPr lang="en-US" b="0" i="0" noProof="0" dirty="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dirty="0">
                <a:solidFill>
                  <a:srgbClr val="374151"/>
                </a:solidFill>
                <a:effectLst/>
                <a:latin typeface="Söhne"/>
              </a:rPr>
              <a:t>various functionalities such as </a:t>
            </a:r>
            <a:r>
              <a:rPr lang="en-US" b="0" i="0" noProof="0" dirty="0">
                <a:solidFill>
                  <a:srgbClr val="374151"/>
                </a:solidFill>
                <a:effectLst/>
                <a:latin typeface="Söhne"/>
              </a:rPr>
              <a:t>drone monitoring, inspections, and mapping, </a:t>
            </a:r>
            <a:r>
              <a:rPr lang="en-US" b="0" i="0" dirty="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hope</a:t>
            </a:r>
            <a:r>
              <a:rPr lang="de-DE" dirty="0"/>
              <a:t> </a:t>
            </a:r>
            <a:r>
              <a:rPr lang="de-DE" dirty="0" err="1"/>
              <a:t>everyone</a:t>
            </a:r>
            <a:r>
              <a:rPr lang="de-DE" dirty="0"/>
              <a:t> </a:t>
            </a:r>
            <a:r>
              <a:rPr lang="de-DE" dirty="0" err="1"/>
              <a:t>is</a:t>
            </a:r>
            <a:r>
              <a:rPr lang="de-DE" dirty="0"/>
              <a:t> </a:t>
            </a:r>
            <a:r>
              <a:rPr lang="de-DE" dirty="0" err="1"/>
              <a:t>following</a:t>
            </a:r>
            <a:r>
              <a:rPr lang="de-DE" dirty="0"/>
              <a:t>. </a:t>
            </a:r>
            <a:r>
              <a:rPr lang="de-DE" dirty="0" err="1"/>
              <a:t>Let‘s</a:t>
            </a:r>
            <a:r>
              <a:rPr lang="de-DE" dirty="0"/>
              <a:t> </a:t>
            </a:r>
            <a:r>
              <a:rPr lang="de-DE" dirty="0" err="1"/>
              <a:t>then</a:t>
            </a:r>
            <a:r>
              <a:rPr lang="de-DE" dirty="0"/>
              <a:t> </a:t>
            </a:r>
            <a:r>
              <a:rPr lang="de-DE" dirty="0" err="1"/>
              <a:t>begin</a:t>
            </a:r>
            <a:r>
              <a:rPr lang="de-DE" dirty="0"/>
              <a:t> </a:t>
            </a:r>
            <a:r>
              <a:rPr lang="de-DE" dirty="0" err="1"/>
              <a:t>with</a:t>
            </a:r>
            <a:r>
              <a:rPr lang="de-DE" dirty="0"/>
              <a:t> </a:t>
            </a:r>
            <a:r>
              <a:rPr lang="de-DE" dirty="0" err="1"/>
              <a:t>the</a:t>
            </a:r>
            <a:r>
              <a:rPr lang="de-DE" dirty="0"/>
              <a:t> </a:t>
            </a:r>
            <a:r>
              <a:rPr lang="de-DE" dirty="0" err="1"/>
              <a:t>measurements</a:t>
            </a:r>
            <a:r>
              <a:rPr lang="de-DE" dirty="0"/>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dirty="0"/>
          </a:p>
          <a:p>
            <a:r>
              <a:rPr lang="en-US" noProof="0" dirty="0"/>
              <a:t>And for most use cases, unlike what we first might think, most devices don‘t require huge data rates. We can see all those </a:t>
            </a:r>
            <a:r>
              <a:rPr lang="en-US" b="1" i="0" noProof="0" dirty="0"/>
              <a:t>[POINT] </a:t>
            </a:r>
            <a:r>
              <a:rPr lang="en-US" noProof="0" dirty="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now</a:t>
            </a:r>
            <a:r>
              <a:rPr lang="de-DE" dirty="0"/>
              <a:t> </a:t>
            </a:r>
            <a:r>
              <a:rPr lang="de-DE" dirty="0" err="1"/>
              <a:t>the</a:t>
            </a:r>
            <a:r>
              <a:rPr lang="de-DE" dirty="0"/>
              <a:t> </a:t>
            </a:r>
            <a:r>
              <a:rPr lang="de-DE" dirty="0" err="1"/>
              <a:t>scenarios</a:t>
            </a:r>
            <a:r>
              <a:rPr lang="de-DE" dirty="0"/>
              <a:t>. The </a:t>
            </a:r>
            <a:r>
              <a:rPr lang="de-DE" dirty="0" err="1"/>
              <a:t>first</a:t>
            </a:r>
            <a:r>
              <a:rPr lang="de-DE" dirty="0"/>
              <a:t> </a:t>
            </a:r>
            <a:r>
              <a:rPr lang="de-DE" dirty="0" err="1"/>
              <a:t>measurements</a:t>
            </a:r>
            <a:r>
              <a:rPr lang="de-DE" dirty="0"/>
              <a:t> </a:t>
            </a:r>
            <a:r>
              <a:rPr lang="de-DE" dirty="0" err="1"/>
              <a:t>that</a:t>
            </a:r>
            <a:r>
              <a:rPr lang="de-DE" dirty="0"/>
              <a:t> </a:t>
            </a:r>
            <a:r>
              <a:rPr lang="de-DE" dirty="0" err="1"/>
              <a:t>were</a:t>
            </a:r>
            <a:r>
              <a:rPr lang="de-DE" dirty="0"/>
              <a:t> </a:t>
            </a:r>
            <a:r>
              <a:rPr lang="de-DE" dirty="0" err="1"/>
              <a:t>performed</a:t>
            </a:r>
            <a:r>
              <a:rPr lang="de-DE" dirty="0"/>
              <a:t> </a:t>
            </a:r>
            <a:r>
              <a:rPr lang="de-DE" dirty="0" err="1"/>
              <a:t>were</a:t>
            </a:r>
            <a:r>
              <a:rPr lang="de-DE" dirty="0"/>
              <a:t> in </a:t>
            </a:r>
            <a:r>
              <a:rPr lang="de-DE" dirty="0" err="1"/>
              <a:t>the</a:t>
            </a:r>
            <a:r>
              <a:rPr lang="de-DE" dirty="0"/>
              <a:t> Underground Mine. </a:t>
            </a:r>
            <a:r>
              <a:rPr lang="de-DE" dirty="0" err="1"/>
              <a:t>It</a:t>
            </a:r>
            <a:r>
              <a:rPr lang="de-DE" dirty="0"/>
              <a:t> was </a:t>
            </a:r>
            <a:r>
              <a:rPr lang="de-DE" dirty="0" err="1"/>
              <a:t>located</a:t>
            </a:r>
            <a:r>
              <a:rPr lang="de-DE" dirty="0"/>
              <a:t> </a:t>
            </a:r>
            <a:r>
              <a:rPr lang="de-DE" dirty="0" err="1"/>
              <a:t>approximately</a:t>
            </a:r>
            <a:r>
              <a:rPr lang="de-DE" dirty="0"/>
              <a:t> 700 </a:t>
            </a:r>
            <a:r>
              <a:rPr lang="de-DE" dirty="0" err="1"/>
              <a:t>meters</a:t>
            </a:r>
            <a:r>
              <a:rPr lang="de-DE" dirty="0"/>
              <a:t> </a:t>
            </a:r>
            <a:r>
              <a:rPr lang="de-DE" dirty="0" err="1"/>
              <a:t>below</a:t>
            </a:r>
            <a:r>
              <a:rPr lang="de-DE" dirty="0"/>
              <a:t> </a:t>
            </a:r>
            <a:r>
              <a:rPr lang="de-DE" dirty="0" err="1"/>
              <a:t>the</a:t>
            </a:r>
            <a:r>
              <a:rPr lang="de-DE" dirty="0"/>
              <a:t> </a:t>
            </a:r>
            <a:r>
              <a:rPr lang="de-DE" dirty="0" err="1"/>
              <a:t>surface</a:t>
            </a:r>
            <a:r>
              <a:rPr lang="de-DE" dirty="0"/>
              <a:t> and, at </a:t>
            </a:r>
            <a:r>
              <a:rPr lang="de-DE" dirty="0" err="1"/>
              <a:t>the</a:t>
            </a:r>
            <a:r>
              <a:rPr lang="de-DE" dirty="0"/>
              <a:t> time </a:t>
            </a:r>
            <a:r>
              <a:rPr lang="de-DE" dirty="0" err="1"/>
              <a:t>we</a:t>
            </a:r>
            <a:r>
              <a:rPr lang="de-DE" dirty="0"/>
              <a:t> </a:t>
            </a:r>
            <a:r>
              <a:rPr lang="de-DE" dirty="0" err="1"/>
              <a:t>were</a:t>
            </a:r>
            <a:r>
              <a:rPr lang="de-DE" dirty="0"/>
              <a:t> </a:t>
            </a:r>
            <a:r>
              <a:rPr lang="de-DE" dirty="0" err="1"/>
              <a:t>able</a:t>
            </a:r>
            <a:r>
              <a:rPr lang="de-DE" dirty="0"/>
              <a:t> </a:t>
            </a:r>
            <a:r>
              <a:rPr lang="de-DE" dirty="0" err="1"/>
              <a:t>to</a:t>
            </a:r>
            <a:r>
              <a:rPr lang="de-DE" dirty="0"/>
              <a:t> </a:t>
            </a:r>
            <a:r>
              <a:rPr lang="de-DE" dirty="0" err="1"/>
              <a:t>visit</a:t>
            </a:r>
            <a:r>
              <a:rPr lang="de-DE" dirty="0"/>
              <a:t>, </a:t>
            </a:r>
            <a:r>
              <a:rPr lang="de-DE" dirty="0" err="1"/>
              <a:t>the</a:t>
            </a:r>
            <a:r>
              <a:rPr lang="de-DE" dirty="0"/>
              <a:t> 5G network was not </a:t>
            </a:r>
            <a:r>
              <a:rPr lang="de-DE" dirty="0" err="1"/>
              <a:t>yet</a:t>
            </a:r>
            <a:r>
              <a:rPr lang="de-DE" dirty="0"/>
              <a:t> </a:t>
            </a:r>
            <a:r>
              <a:rPr lang="de-DE" dirty="0" err="1"/>
              <a:t>installed</a:t>
            </a:r>
            <a:r>
              <a:rPr lang="de-DE" dirty="0"/>
              <a:t>, so </a:t>
            </a:r>
            <a:r>
              <a:rPr lang="de-DE" dirty="0" err="1"/>
              <a:t>the</a:t>
            </a:r>
            <a:r>
              <a:rPr lang="de-DE" dirty="0"/>
              <a:t> </a:t>
            </a:r>
            <a:r>
              <a:rPr lang="de-DE" dirty="0" err="1"/>
              <a:t>tests</a:t>
            </a:r>
            <a:r>
              <a:rPr lang="de-DE" dirty="0"/>
              <a:t> </a:t>
            </a:r>
            <a:r>
              <a:rPr lang="de-DE" dirty="0" err="1"/>
              <a:t>were</a:t>
            </a:r>
            <a:r>
              <a:rPr lang="de-DE" dirty="0"/>
              <a:t> </a:t>
            </a:r>
            <a:r>
              <a:rPr lang="de-DE" dirty="0" err="1"/>
              <a:t>performed</a:t>
            </a:r>
            <a:r>
              <a:rPr lang="de-DE" dirty="0"/>
              <a:t> </a:t>
            </a:r>
            <a:r>
              <a:rPr lang="de-DE" dirty="0" err="1"/>
              <a:t>with</a:t>
            </a:r>
            <a:r>
              <a:rPr lang="de-DE" dirty="0"/>
              <a:t> </a:t>
            </a:r>
            <a:r>
              <a:rPr lang="de-DE" dirty="0" err="1"/>
              <a:t>the</a:t>
            </a:r>
            <a:r>
              <a:rPr lang="de-DE" dirty="0"/>
              <a:t> WiFi network </a:t>
            </a:r>
            <a:r>
              <a:rPr lang="de-DE" dirty="0" err="1"/>
              <a:t>available</a:t>
            </a:r>
            <a:r>
              <a:rPr lang="de-DE" dirty="0"/>
              <a:t>. The </a:t>
            </a:r>
            <a:r>
              <a:rPr lang="de-DE" dirty="0" err="1"/>
              <a:t>parameters</a:t>
            </a:r>
            <a:r>
              <a:rPr lang="de-DE" dirty="0"/>
              <a:t> </a:t>
            </a:r>
            <a:r>
              <a:rPr lang="de-DE" dirty="0" err="1"/>
              <a:t>we</a:t>
            </a:r>
            <a:r>
              <a:rPr lang="de-DE" dirty="0"/>
              <a:t> </a:t>
            </a:r>
            <a:r>
              <a:rPr lang="de-DE" dirty="0" err="1"/>
              <a:t>used</a:t>
            </a:r>
            <a:r>
              <a:rPr lang="de-DE" dirty="0"/>
              <a:t> </a:t>
            </a:r>
            <a:r>
              <a:rPr lang="de-DE" dirty="0" err="1"/>
              <a:t>for</a:t>
            </a:r>
            <a:r>
              <a:rPr lang="de-DE" dirty="0"/>
              <a:t> </a:t>
            </a:r>
            <a:r>
              <a:rPr lang="de-DE" dirty="0" err="1"/>
              <a:t>the</a:t>
            </a:r>
            <a:r>
              <a:rPr lang="de-DE" dirty="0"/>
              <a:t> </a:t>
            </a:r>
            <a:r>
              <a:rPr lang="de-DE" dirty="0" err="1"/>
              <a:t>measurements</a:t>
            </a:r>
            <a:r>
              <a:rPr lang="de-DE" dirty="0"/>
              <a:t> </a:t>
            </a:r>
            <a:r>
              <a:rPr lang="de-DE" dirty="0" err="1"/>
              <a:t>ewre</a:t>
            </a:r>
            <a:r>
              <a:rPr lang="de-DE" dirty="0"/>
              <a:t>: </a:t>
            </a:r>
            <a:r>
              <a:rPr lang="de-DE" dirty="0" err="1"/>
              <a:t>latency</a:t>
            </a:r>
            <a:r>
              <a:rPr lang="de-DE" dirty="0"/>
              <a:t>, </a:t>
            </a:r>
            <a:r>
              <a:rPr lang="de-DE" dirty="0" err="1"/>
              <a:t>throughput</a:t>
            </a:r>
            <a:r>
              <a:rPr lang="de-DE" dirty="0"/>
              <a:t>, </a:t>
            </a:r>
            <a:r>
              <a:rPr lang="de-DE" dirty="0" err="1"/>
              <a:t>signal</a:t>
            </a:r>
            <a:r>
              <a:rPr lang="de-DE" dirty="0"/>
              <a:t> </a:t>
            </a:r>
            <a:r>
              <a:rPr lang="de-DE" dirty="0" err="1"/>
              <a:t>quality</a:t>
            </a:r>
            <a:r>
              <a:rPr lang="de-DE" dirty="0"/>
              <a:t> and </a:t>
            </a:r>
            <a:r>
              <a:rPr lang="de-DE" dirty="0" err="1"/>
              <a:t>coverage</a:t>
            </a:r>
            <a:r>
              <a:rPr lang="de-DE" dirty="0"/>
              <a:t>.</a:t>
            </a:r>
          </a:p>
          <a:p>
            <a:endParaRPr lang="de-DE" dirty="0"/>
          </a:p>
          <a:p>
            <a:r>
              <a:rPr lang="de-DE" dirty="0" err="1"/>
              <a:t>We</a:t>
            </a:r>
            <a:r>
              <a:rPr lang="de-DE" dirty="0"/>
              <a:t> </a:t>
            </a:r>
            <a:r>
              <a:rPr lang="de-DE" dirty="0" err="1"/>
              <a:t>measured</a:t>
            </a:r>
            <a:r>
              <a:rPr lang="de-DE" dirty="0"/>
              <a:t> </a:t>
            </a:r>
            <a:r>
              <a:rPr lang="de-DE" dirty="0" err="1"/>
              <a:t>the</a:t>
            </a:r>
            <a:r>
              <a:rPr lang="de-DE" dirty="0"/>
              <a:t> network </a:t>
            </a:r>
            <a:r>
              <a:rPr lang="de-DE" dirty="0" err="1"/>
              <a:t>throughout</a:t>
            </a:r>
            <a:r>
              <a:rPr lang="de-DE" dirty="0"/>
              <a:t> </a:t>
            </a:r>
            <a:r>
              <a:rPr lang="de-DE" dirty="0" err="1"/>
              <a:t>this</a:t>
            </a:r>
            <a:r>
              <a:rPr lang="de-DE" dirty="0"/>
              <a:t> </a:t>
            </a:r>
            <a:r>
              <a:rPr lang="de-DE" dirty="0" err="1"/>
              <a:t>tunnel</a:t>
            </a:r>
            <a:r>
              <a:rPr lang="de-DE" dirty="0"/>
              <a:t> </a:t>
            </a:r>
            <a:r>
              <a:rPr lang="de-DE" dirty="0" err="1"/>
              <a:t>here</a:t>
            </a:r>
            <a:r>
              <a:rPr lang="de-DE" dirty="0"/>
              <a:t> </a:t>
            </a:r>
            <a:r>
              <a:rPr lang="de-DE" b="1" dirty="0"/>
              <a:t>[SHOW]</a:t>
            </a:r>
            <a:r>
              <a:rPr lang="de-DE" dirty="0"/>
              <a:t>, </a:t>
            </a:r>
            <a:r>
              <a:rPr lang="de-DE" dirty="0" err="1"/>
              <a:t>starting</a:t>
            </a:r>
            <a:r>
              <a:rPr lang="de-DE" dirty="0"/>
              <a:t> </a:t>
            </a:r>
            <a:r>
              <a:rPr lang="de-DE" dirty="0" err="1"/>
              <a:t>right</a:t>
            </a:r>
            <a:r>
              <a:rPr lang="de-DE" dirty="0"/>
              <a:t> </a:t>
            </a:r>
            <a:r>
              <a:rPr lang="de-DE" dirty="0" err="1"/>
              <a:t>here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a:t>
            </a:r>
            <a:r>
              <a:rPr lang="de-DE" dirty="0" err="1"/>
              <a:t>the</a:t>
            </a:r>
            <a:r>
              <a:rPr lang="de-DE" dirty="0"/>
              <a:t> </a:t>
            </a:r>
            <a:r>
              <a:rPr lang="de-DE" dirty="0" err="1"/>
              <a:t>right</a:t>
            </a:r>
            <a:r>
              <a:rPr lang="de-DE" dirty="0"/>
              <a:t> </a:t>
            </a:r>
            <a:r>
              <a:rPr lang="de-DE" dirty="0" err="1"/>
              <a:t>side</a:t>
            </a:r>
            <a:r>
              <a:rPr lang="de-DE" dirty="0"/>
              <a:t> </a:t>
            </a:r>
            <a:r>
              <a:rPr lang="de-DE" dirty="0" err="1"/>
              <a:t>here</a:t>
            </a:r>
            <a:r>
              <a:rPr lang="de-DE" dirty="0"/>
              <a:t> </a:t>
            </a:r>
            <a:r>
              <a:rPr lang="de-DE" dirty="0" err="1"/>
              <a:t>are</a:t>
            </a:r>
            <a:r>
              <a:rPr lang="de-DE" dirty="0"/>
              <a:t> </a:t>
            </a:r>
            <a:r>
              <a:rPr lang="de-DE" dirty="0" err="1"/>
              <a:t>the</a:t>
            </a:r>
            <a:r>
              <a:rPr lang="de-DE" dirty="0"/>
              <a:t> </a:t>
            </a:r>
            <a:r>
              <a:rPr lang="de-DE" dirty="0" err="1"/>
              <a:t>devices</a:t>
            </a:r>
            <a:r>
              <a:rPr lang="de-DE" dirty="0"/>
              <a:t> </a:t>
            </a:r>
            <a:r>
              <a:rPr lang="de-DE" dirty="0" err="1"/>
              <a:t>we</a:t>
            </a:r>
            <a:r>
              <a:rPr lang="de-DE" dirty="0"/>
              <a:t> </a:t>
            </a:r>
            <a:r>
              <a:rPr lang="de-DE" dirty="0" err="1"/>
              <a:t>used</a:t>
            </a:r>
            <a:r>
              <a:rPr lang="de-DE" dirty="0"/>
              <a:t>. The </a:t>
            </a:r>
            <a:r>
              <a:rPr lang="de-DE" dirty="0" err="1"/>
              <a:t>first</a:t>
            </a:r>
            <a:r>
              <a:rPr lang="de-DE" dirty="0"/>
              <a:t> </a:t>
            </a:r>
            <a:r>
              <a:rPr lang="de-DE" dirty="0" err="1"/>
              <a:t>one</a:t>
            </a:r>
            <a:r>
              <a:rPr lang="de-DE" dirty="0"/>
              <a:t> </a:t>
            </a:r>
            <a:r>
              <a:rPr lang="de-DE" dirty="0" err="1"/>
              <a:t>is</a:t>
            </a:r>
            <a:r>
              <a:rPr lang="de-DE" dirty="0"/>
              <a:t> </a:t>
            </a:r>
            <a:r>
              <a:rPr lang="de-DE" dirty="0" err="1"/>
              <a:t>the</a:t>
            </a:r>
            <a:r>
              <a:rPr lang="de-DE" dirty="0"/>
              <a:t> </a:t>
            </a:r>
            <a:r>
              <a:rPr lang="de-DE" dirty="0" err="1"/>
              <a:t>Milesight</a:t>
            </a:r>
            <a:r>
              <a:rPr lang="de-DE" dirty="0"/>
              <a:t> Router, </a:t>
            </a:r>
            <a:r>
              <a:rPr lang="de-DE" dirty="0" err="1"/>
              <a:t>which</a:t>
            </a:r>
            <a:r>
              <a:rPr lang="de-DE" dirty="0"/>
              <a:t> </a:t>
            </a:r>
            <a:r>
              <a:rPr lang="de-DE" dirty="0" err="1"/>
              <a:t>is</a:t>
            </a:r>
            <a:r>
              <a:rPr lang="de-DE" dirty="0"/>
              <a:t> an </a:t>
            </a:r>
            <a:r>
              <a:rPr lang="de-DE" dirty="0" err="1"/>
              <a:t>industrial</a:t>
            </a:r>
            <a:r>
              <a:rPr lang="de-DE" dirty="0"/>
              <a:t> </a:t>
            </a:r>
            <a:r>
              <a:rPr lang="de-DE" dirty="0" err="1"/>
              <a:t>router</a:t>
            </a:r>
            <a:r>
              <a:rPr lang="de-DE" dirty="0"/>
              <a:t>, and </a:t>
            </a:r>
            <a:r>
              <a:rPr lang="de-DE" dirty="0" err="1"/>
              <a:t>the</a:t>
            </a:r>
            <a:r>
              <a:rPr lang="de-DE" dirty="0"/>
              <a:t> </a:t>
            </a:r>
            <a:r>
              <a:rPr lang="de-DE" dirty="0" err="1"/>
              <a:t>second</a:t>
            </a:r>
            <a:r>
              <a:rPr lang="de-DE" dirty="0"/>
              <a:t> </a:t>
            </a:r>
            <a:r>
              <a:rPr lang="de-DE" dirty="0" err="1"/>
              <a:t>is</a:t>
            </a:r>
            <a:r>
              <a:rPr lang="de-DE" dirty="0"/>
              <a:t> </a:t>
            </a:r>
            <a:r>
              <a:rPr lang="de-DE" dirty="0" err="1"/>
              <a:t>the</a:t>
            </a:r>
            <a:r>
              <a:rPr lang="de-DE" dirty="0"/>
              <a:t> </a:t>
            </a:r>
            <a:r>
              <a:rPr lang="de-DE" dirty="0" err="1"/>
              <a:t>BrosTrend</a:t>
            </a:r>
            <a:r>
              <a:rPr lang="de-DE" dirty="0"/>
              <a:t> </a:t>
            </a:r>
            <a:r>
              <a:rPr lang="de-DE" dirty="0" err="1"/>
              <a:t>device</a:t>
            </a:r>
            <a:r>
              <a:rPr lang="de-DE" dirty="0"/>
              <a:t>, </a:t>
            </a:r>
            <a:r>
              <a:rPr lang="de-DE" dirty="0" err="1"/>
              <a:t>which</a:t>
            </a:r>
            <a:r>
              <a:rPr lang="de-DE" dirty="0"/>
              <a:t> </a:t>
            </a:r>
            <a:r>
              <a:rPr lang="de-DE" dirty="0" err="1"/>
              <a:t>is</a:t>
            </a:r>
            <a:r>
              <a:rPr lang="de-DE" dirty="0"/>
              <a:t> a </a:t>
            </a:r>
            <a:r>
              <a:rPr lang="de-DE" dirty="0" err="1"/>
              <a:t>regular</a:t>
            </a:r>
            <a:r>
              <a:rPr lang="de-DE" dirty="0"/>
              <a:t> </a:t>
            </a:r>
            <a:r>
              <a:rPr lang="de-DE" dirty="0" err="1"/>
              <a:t>router</a:t>
            </a:r>
            <a:r>
              <a:rPr lang="de-DE" dirty="0"/>
              <a:t>. The </a:t>
            </a:r>
            <a:r>
              <a:rPr lang="de-DE" dirty="0" err="1"/>
              <a:t>photo</a:t>
            </a:r>
            <a:r>
              <a:rPr lang="de-DE" dirty="0"/>
              <a:t> in </a:t>
            </a:r>
            <a:r>
              <a:rPr lang="de-DE" dirty="0" err="1"/>
              <a:t>the</a:t>
            </a:r>
            <a:r>
              <a:rPr lang="de-DE" dirty="0"/>
              <a:t> </a:t>
            </a:r>
            <a:r>
              <a:rPr lang="de-DE" dirty="0" err="1"/>
              <a:t>middle</a:t>
            </a:r>
            <a:r>
              <a:rPr lang="de-DE" dirty="0"/>
              <a:t> </a:t>
            </a:r>
            <a:r>
              <a:rPr lang="de-DE" dirty="0" err="1"/>
              <a:t>is</a:t>
            </a:r>
            <a:r>
              <a:rPr lang="de-DE" dirty="0"/>
              <a:t> a </a:t>
            </a:r>
            <a:r>
              <a:rPr lang="de-DE" dirty="0" err="1"/>
              <a:t>description</a:t>
            </a:r>
            <a:r>
              <a:rPr lang="de-DE" dirty="0"/>
              <a:t> </a:t>
            </a:r>
            <a:r>
              <a:rPr lang="de-DE" dirty="0" err="1"/>
              <a:t>of</a:t>
            </a:r>
            <a:r>
              <a:rPr lang="de-DE" dirty="0"/>
              <a:t> </a:t>
            </a:r>
            <a:r>
              <a:rPr lang="de-DE" dirty="0" err="1"/>
              <a:t>how</a:t>
            </a:r>
            <a:r>
              <a:rPr lang="de-DE" dirty="0"/>
              <a:t> </a:t>
            </a:r>
            <a:r>
              <a:rPr lang="de-DE" dirty="0" err="1"/>
              <a:t>we</a:t>
            </a:r>
            <a:r>
              <a:rPr lang="de-DE" dirty="0"/>
              <a:t> </a:t>
            </a:r>
            <a:r>
              <a:rPr lang="de-DE" dirty="0" err="1"/>
              <a:t>measured</a:t>
            </a:r>
            <a:r>
              <a:rPr lang="de-DE" dirty="0"/>
              <a:t> </a:t>
            </a:r>
            <a:r>
              <a:rPr lang="de-DE" dirty="0" err="1"/>
              <a:t>the</a:t>
            </a:r>
            <a:r>
              <a:rPr lang="de-DE" dirty="0"/>
              <a:t> network. So </a:t>
            </a:r>
            <a:r>
              <a:rPr lang="de-DE" dirty="0" err="1"/>
              <a:t>considering</a:t>
            </a:r>
            <a:r>
              <a:rPr lang="de-DE" dirty="0"/>
              <a:t> a </a:t>
            </a:r>
            <a:r>
              <a:rPr lang="en-US" dirty="0"/>
              <a:t>cross section of the tunnel like the one in the picture, we divided it into 9 areas, and for every hundred meters, we performed the tests in all of those areas, until we lost coverage. The </a:t>
            </a:r>
            <a:r>
              <a:rPr lang="en-US" dirty="0" err="1"/>
              <a:t>milesight</a:t>
            </a:r>
            <a:r>
              <a:rPr lang="en-US" dirty="0"/>
              <a:t> is a heavier device, so it only operated in the lower row, but the </a:t>
            </a:r>
            <a:r>
              <a:rPr lang="en-US" dirty="0" err="1"/>
              <a:t>BrosTrend</a:t>
            </a:r>
            <a:r>
              <a:rPr lang="en-US" dirty="0"/>
              <a:t> device was attached to a metal stick that allowed it to go higher. </a:t>
            </a:r>
          </a:p>
          <a:p>
            <a:endParaRPr lang="en-US" dirty="0"/>
          </a:p>
          <a:p>
            <a:r>
              <a:rPr lang="en-US" dirty="0"/>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this</a:t>
            </a:r>
            <a:r>
              <a:rPr lang="de-DE" dirty="0"/>
              <a:t> </a:t>
            </a:r>
            <a:r>
              <a:rPr lang="de-DE" dirty="0" err="1"/>
              <a:t>presentation</a:t>
            </a:r>
            <a:r>
              <a:rPr lang="de-DE" dirty="0"/>
              <a:t> </a:t>
            </a:r>
            <a:r>
              <a:rPr lang="de-DE" dirty="0" err="1"/>
              <a:t>is</a:t>
            </a:r>
            <a:r>
              <a:rPr lang="de-DE" dirty="0"/>
              <a:t> </a:t>
            </a:r>
            <a:r>
              <a:rPr lang="de-DE" dirty="0" err="1"/>
              <a:t>based</a:t>
            </a:r>
            <a:r>
              <a:rPr lang="de-DE" dirty="0"/>
              <a:t> on </a:t>
            </a:r>
            <a:r>
              <a:rPr lang="de-DE" dirty="0" err="1"/>
              <a:t>the</a:t>
            </a:r>
            <a:r>
              <a:rPr lang="de-DE" dirty="0"/>
              <a:t> </a:t>
            </a:r>
            <a:r>
              <a:rPr lang="de-DE" dirty="0" err="1"/>
              <a:t>official</a:t>
            </a:r>
            <a:r>
              <a:rPr lang="de-DE" dirty="0"/>
              <a:t> </a:t>
            </a:r>
            <a:r>
              <a:rPr lang="de-DE" dirty="0" err="1"/>
              <a:t>document</a:t>
            </a:r>
            <a:r>
              <a:rPr lang="de-DE" dirty="0"/>
              <a:t> and </a:t>
            </a:r>
            <a:r>
              <a:rPr lang="de-DE" dirty="0" err="1"/>
              <a:t>it</a:t>
            </a:r>
            <a:r>
              <a:rPr lang="de-DE" dirty="0"/>
              <a:t> will follow </a:t>
            </a:r>
            <a:r>
              <a:rPr lang="de-DE" dirty="0" err="1"/>
              <a:t>basically</a:t>
            </a:r>
            <a:r>
              <a:rPr lang="de-DE" dirty="0"/>
              <a:t> </a:t>
            </a:r>
            <a:r>
              <a:rPr lang="de-DE" dirty="0" err="1"/>
              <a:t>the</a:t>
            </a:r>
            <a:r>
              <a:rPr lang="de-DE" dirty="0"/>
              <a:t> same </a:t>
            </a:r>
            <a:r>
              <a:rPr lang="de-DE" dirty="0" err="1"/>
              <a:t>structure</a:t>
            </a:r>
            <a:r>
              <a:rPr lang="de-DE" dirty="0"/>
              <a:t>. </a:t>
            </a:r>
            <a:r>
              <a:rPr lang="de-DE" dirty="0" err="1"/>
              <a:t>We‘ll</a:t>
            </a:r>
            <a:r>
              <a:rPr lang="de-DE" dirty="0"/>
              <a:t> </a:t>
            </a:r>
            <a:r>
              <a:rPr lang="de-DE" dirty="0" err="1"/>
              <a:t>start</a:t>
            </a:r>
            <a:r>
              <a:rPr lang="de-DE" dirty="0"/>
              <a:t> </a:t>
            </a:r>
            <a:r>
              <a:rPr lang="de-DE" dirty="0" err="1"/>
              <a:t>with</a:t>
            </a:r>
            <a:r>
              <a:rPr lang="de-DE" dirty="0"/>
              <a:t> an </a:t>
            </a:r>
            <a:r>
              <a:rPr lang="de-DE" dirty="0" err="1"/>
              <a:t>introduction</a:t>
            </a:r>
            <a:r>
              <a:rPr lang="de-DE" dirty="0"/>
              <a:t>, so </a:t>
            </a:r>
            <a:r>
              <a:rPr lang="de-DE" dirty="0" err="1"/>
              <a:t>you</a:t>
            </a:r>
            <a:r>
              <a:rPr lang="de-DE" dirty="0"/>
              <a:t> </a:t>
            </a:r>
            <a:r>
              <a:rPr lang="de-DE" dirty="0" err="1"/>
              <a:t>can</a:t>
            </a:r>
            <a:r>
              <a:rPr lang="de-DE" dirty="0"/>
              <a:t> </a:t>
            </a:r>
            <a:r>
              <a:rPr lang="de-DE" dirty="0" err="1"/>
              <a:t>understand</a:t>
            </a:r>
            <a:r>
              <a:rPr lang="de-DE" dirty="0"/>
              <a:t> </a:t>
            </a:r>
            <a:r>
              <a:rPr lang="de-DE" dirty="0" err="1"/>
              <a:t>how</a:t>
            </a:r>
            <a:r>
              <a:rPr lang="de-DE" dirty="0"/>
              <a:t> </a:t>
            </a:r>
            <a:r>
              <a:rPr lang="de-DE" dirty="0" err="1"/>
              <a:t>we</a:t>
            </a:r>
            <a:r>
              <a:rPr lang="de-DE" dirty="0"/>
              <a:t> </a:t>
            </a:r>
            <a:r>
              <a:rPr lang="de-DE" dirty="0" err="1"/>
              <a:t>came</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evolution</a:t>
            </a:r>
            <a:r>
              <a:rPr lang="de-DE" dirty="0"/>
              <a:t> </a:t>
            </a:r>
            <a:r>
              <a:rPr lang="de-DE" dirty="0" err="1"/>
              <a:t>regarding</a:t>
            </a:r>
            <a:r>
              <a:rPr lang="de-DE" dirty="0"/>
              <a:t> 5G and </a:t>
            </a:r>
            <a:r>
              <a:rPr lang="de-DE" dirty="0" err="1"/>
              <a:t>wireless</a:t>
            </a:r>
            <a:r>
              <a:rPr lang="de-DE" dirty="0"/>
              <a:t> </a:t>
            </a:r>
            <a:r>
              <a:rPr lang="de-DE" dirty="0" err="1"/>
              <a:t>communication</a:t>
            </a:r>
            <a:r>
              <a:rPr lang="de-DE" dirty="0"/>
              <a:t>, and </a:t>
            </a:r>
            <a:r>
              <a:rPr lang="de-DE" dirty="0" err="1"/>
              <a:t>then</a:t>
            </a:r>
            <a:r>
              <a:rPr lang="de-DE" dirty="0"/>
              <a:t> </a:t>
            </a:r>
            <a:r>
              <a:rPr lang="de-DE" dirty="0" err="1"/>
              <a:t>I‘ll</a:t>
            </a:r>
            <a:r>
              <a:rPr lang="de-DE" dirty="0"/>
              <a:t> </a:t>
            </a:r>
            <a:r>
              <a:rPr lang="de-DE" dirty="0" err="1"/>
              <a:t>talk</a:t>
            </a:r>
            <a:r>
              <a:rPr lang="de-DE" dirty="0"/>
              <a:t> a </a:t>
            </a:r>
            <a:r>
              <a:rPr lang="de-DE" dirty="0" err="1"/>
              <a:t>little</a:t>
            </a:r>
            <a:r>
              <a:rPr lang="de-DE" dirty="0"/>
              <a:t> </a:t>
            </a:r>
            <a:r>
              <a:rPr lang="de-DE" dirty="0" err="1"/>
              <a:t>bit</a:t>
            </a:r>
            <a:r>
              <a:rPr lang="de-DE" dirty="0"/>
              <a:t> </a:t>
            </a:r>
            <a:r>
              <a:rPr lang="de-DE" dirty="0" err="1"/>
              <a:t>about</a:t>
            </a:r>
            <a:r>
              <a:rPr lang="de-DE" dirty="0"/>
              <a:t> </a:t>
            </a:r>
            <a:r>
              <a:rPr lang="de-DE" dirty="0" err="1"/>
              <a:t>what</a:t>
            </a:r>
            <a:r>
              <a:rPr lang="de-DE" dirty="0"/>
              <a:t> </a:t>
            </a:r>
            <a:r>
              <a:rPr lang="de-DE" dirty="0" err="1"/>
              <a:t>is</a:t>
            </a:r>
            <a:r>
              <a:rPr lang="de-DE" dirty="0"/>
              <a:t> </a:t>
            </a:r>
            <a:r>
              <a:rPr lang="de-DE" dirty="0" err="1"/>
              <a:t>the</a:t>
            </a:r>
            <a:r>
              <a:rPr lang="de-DE" dirty="0"/>
              <a:t> 5G.NAMICO </a:t>
            </a:r>
            <a:r>
              <a:rPr lang="de-DE" dirty="0" err="1"/>
              <a:t>project</a:t>
            </a:r>
            <a:r>
              <a:rPr lang="de-DE" dirty="0"/>
              <a:t> </a:t>
            </a:r>
            <a:r>
              <a:rPr lang="de-DE" dirty="0" err="1"/>
              <a:t>about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35</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that</a:t>
            </a:r>
            <a:r>
              <a:rPr lang="de-DE" dirty="0"/>
              <a:t>, </a:t>
            </a:r>
            <a:r>
              <a:rPr lang="de-DE" dirty="0" err="1"/>
              <a:t>we</a:t>
            </a:r>
            <a:r>
              <a:rPr lang="de-DE" dirty="0"/>
              <a:t> </a:t>
            </a:r>
            <a:r>
              <a:rPr lang="de-DE" dirty="0" err="1"/>
              <a:t>have</a:t>
            </a:r>
            <a:r>
              <a:rPr lang="de-DE" dirty="0"/>
              <a:t> </a:t>
            </a:r>
            <a:r>
              <a:rPr lang="de-DE" dirty="0" err="1"/>
              <a:t>the</a:t>
            </a:r>
            <a:r>
              <a:rPr lang="de-DE" dirty="0"/>
              <a:t> </a:t>
            </a:r>
            <a:r>
              <a:rPr lang="de-DE" dirty="0" err="1"/>
              <a:t>objectives</a:t>
            </a:r>
            <a:r>
              <a:rPr lang="de-DE" dirty="0"/>
              <a:t>, so </a:t>
            </a:r>
            <a:r>
              <a:rPr lang="de-DE" dirty="0" err="1"/>
              <a:t>what</a:t>
            </a:r>
            <a:r>
              <a:rPr lang="de-DE" dirty="0"/>
              <a:t> was </a:t>
            </a:r>
            <a:r>
              <a:rPr lang="de-DE" dirty="0" err="1"/>
              <a:t>programmed</a:t>
            </a:r>
            <a:r>
              <a:rPr lang="de-DE" dirty="0"/>
              <a:t> </a:t>
            </a:r>
            <a:r>
              <a:rPr lang="de-DE" dirty="0" err="1"/>
              <a:t>for</a:t>
            </a:r>
            <a:r>
              <a:rPr lang="de-DE" dirty="0"/>
              <a:t> </a:t>
            </a:r>
            <a:r>
              <a:rPr lang="de-DE" dirty="0" err="1"/>
              <a:t>this</a:t>
            </a:r>
            <a:r>
              <a:rPr lang="de-DE" dirty="0"/>
              <a:t> </a:t>
            </a:r>
            <a:r>
              <a:rPr lang="de-DE" dirty="0" err="1"/>
              <a:t>research</a:t>
            </a:r>
            <a:r>
              <a:rPr lang="de-DE" dirty="0"/>
              <a:t> and </a:t>
            </a:r>
            <a:r>
              <a:rPr lang="de-DE" dirty="0" err="1"/>
              <a:t>what</a:t>
            </a:r>
            <a:r>
              <a:rPr lang="de-DE" dirty="0"/>
              <a:t> </a:t>
            </a:r>
            <a:r>
              <a:rPr lang="de-DE" dirty="0" err="1"/>
              <a:t>we</a:t>
            </a:r>
            <a:r>
              <a:rPr lang="de-DE" dirty="0"/>
              <a:t> </a:t>
            </a:r>
            <a:r>
              <a:rPr lang="de-DE" dirty="0" err="1"/>
              <a:t>can</a:t>
            </a:r>
            <a:r>
              <a:rPr lang="de-DE" dirty="0"/>
              <a:t> </a:t>
            </a:r>
            <a:r>
              <a:rPr lang="de-DE" dirty="0" err="1"/>
              <a:t>expect</a:t>
            </a:r>
            <a:r>
              <a:rPr lang="de-DE" dirty="0"/>
              <a:t> </a:t>
            </a:r>
            <a:r>
              <a:rPr lang="de-DE" dirty="0" err="1"/>
              <a:t>from</a:t>
            </a:r>
            <a:r>
              <a:rPr lang="de-DE" dirty="0"/>
              <a:t> it.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Then</a:t>
            </a:r>
            <a:r>
              <a:rPr lang="de-DE" dirty="0"/>
              <a:t> </a:t>
            </a:r>
            <a:r>
              <a:rPr lang="de-DE" dirty="0" err="1"/>
              <a:t>I‘ll</a:t>
            </a:r>
            <a:r>
              <a:rPr lang="de-DE" dirty="0"/>
              <a:t> </a:t>
            </a:r>
            <a:r>
              <a:rPr lang="de-DE" dirty="0" err="1"/>
              <a:t>provide</a:t>
            </a:r>
            <a:r>
              <a:rPr lang="de-DE" dirty="0"/>
              <a:t> a </a:t>
            </a:r>
            <a:r>
              <a:rPr lang="de-DE" dirty="0" err="1"/>
              <a:t>little</a:t>
            </a:r>
            <a:r>
              <a:rPr lang="de-DE" dirty="0"/>
              <a:t> </a:t>
            </a:r>
            <a:r>
              <a:rPr lang="de-DE" dirty="0" err="1"/>
              <a:t>bit</a:t>
            </a:r>
            <a:r>
              <a:rPr lang="de-DE" dirty="0"/>
              <a:t> </a:t>
            </a:r>
            <a:r>
              <a:rPr lang="de-DE" dirty="0" err="1"/>
              <a:t>of</a:t>
            </a:r>
            <a:r>
              <a:rPr lang="de-DE" dirty="0"/>
              <a:t> </a:t>
            </a:r>
            <a:r>
              <a:rPr lang="de-DE" dirty="0" err="1"/>
              <a:t>context</a:t>
            </a:r>
            <a:r>
              <a:rPr lang="de-DE" dirty="0"/>
              <a:t> and </a:t>
            </a:r>
            <a:r>
              <a:rPr lang="de-DE" dirty="0" err="1"/>
              <a:t>explain</a:t>
            </a:r>
            <a:r>
              <a:rPr lang="de-DE" dirty="0"/>
              <a:t> </a:t>
            </a:r>
            <a:r>
              <a:rPr lang="de-DE" dirty="0" err="1"/>
              <a:t>important</a:t>
            </a:r>
            <a:r>
              <a:rPr lang="de-DE" dirty="0"/>
              <a:t> </a:t>
            </a:r>
            <a:r>
              <a:rPr lang="de-DE" dirty="0" err="1"/>
              <a:t>concepts</a:t>
            </a:r>
            <a:r>
              <a:rPr lang="de-DE" dirty="0"/>
              <a:t>, so </a:t>
            </a:r>
            <a:r>
              <a:rPr lang="de-DE" dirty="0" err="1"/>
              <a:t>we</a:t>
            </a:r>
            <a:r>
              <a:rPr lang="de-DE" dirty="0"/>
              <a:t> </a:t>
            </a:r>
            <a:r>
              <a:rPr lang="de-DE" dirty="0" err="1"/>
              <a:t>everyone</a:t>
            </a:r>
            <a:r>
              <a:rPr lang="de-DE" dirty="0"/>
              <a:t> </a:t>
            </a:r>
            <a:r>
              <a:rPr lang="de-DE" dirty="0" err="1"/>
              <a:t>can</a:t>
            </a:r>
            <a:r>
              <a:rPr lang="de-DE" dirty="0"/>
              <a:t> </a:t>
            </a:r>
            <a:r>
              <a:rPr lang="de-DE" dirty="0" err="1"/>
              <a:t>understand</a:t>
            </a:r>
            <a:r>
              <a:rPr lang="de-DE" dirty="0"/>
              <a:t> and follow </a:t>
            </a:r>
            <a:r>
              <a:rPr lang="de-DE" dirty="0" err="1"/>
              <a:t>what</a:t>
            </a:r>
            <a:r>
              <a:rPr lang="de-DE" dirty="0"/>
              <a:t> </a:t>
            </a:r>
            <a:r>
              <a:rPr lang="de-DE" dirty="0" err="1"/>
              <a:t>I‘m</a:t>
            </a:r>
            <a:r>
              <a:rPr lang="de-DE" dirty="0"/>
              <a:t> </a:t>
            </a:r>
            <a:r>
              <a:rPr lang="de-DE" dirty="0" err="1"/>
              <a:t>saying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Most </a:t>
            </a:r>
            <a:r>
              <a:rPr lang="de-DE" dirty="0" err="1"/>
              <a:t>importantly</a:t>
            </a:r>
            <a:r>
              <a:rPr lang="de-DE" dirty="0"/>
              <a:t>, </a:t>
            </a:r>
            <a:r>
              <a:rPr lang="de-DE" dirty="0" err="1"/>
              <a:t>we</a:t>
            </a:r>
            <a:r>
              <a:rPr lang="de-DE" dirty="0"/>
              <a:t> </a:t>
            </a:r>
            <a:r>
              <a:rPr lang="de-DE" dirty="0" err="1"/>
              <a:t>come</a:t>
            </a:r>
            <a:r>
              <a:rPr lang="de-DE" dirty="0"/>
              <a:t> </a:t>
            </a:r>
            <a:r>
              <a:rPr lang="de-DE" dirty="0" err="1"/>
              <a:t>to</a:t>
            </a:r>
            <a:r>
              <a:rPr lang="de-DE" dirty="0"/>
              <a:t> </a:t>
            </a:r>
            <a:r>
              <a:rPr lang="de-DE" dirty="0" err="1"/>
              <a:t>the</a:t>
            </a:r>
            <a:r>
              <a:rPr lang="de-DE" dirty="0"/>
              <a:t> </a:t>
            </a:r>
            <a:r>
              <a:rPr lang="de-DE" dirty="0" err="1"/>
              <a:t>measurement</a:t>
            </a:r>
            <a:r>
              <a:rPr lang="de-DE" dirty="0"/>
              <a:t> </a:t>
            </a:r>
            <a:r>
              <a:rPr lang="de-DE" dirty="0" err="1"/>
              <a:t>section</a:t>
            </a:r>
            <a:r>
              <a:rPr lang="de-DE" dirty="0"/>
              <a:t>. Here </a:t>
            </a:r>
            <a:r>
              <a:rPr lang="de-DE" dirty="0" err="1"/>
              <a:t>I‘ll</a:t>
            </a:r>
            <a:r>
              <a:rPr lang="de-DE" dirty="0"/>
              <a:t> </a:t>
            </a:r>
            <a:r>
              <a:rPr lang="de-DE" dirty="0" err="1"/>
              <a:t>let</a:t>
            </a:r>
            <a:r>
              <a:rPr lang="de-DE" dirty="0"/>
              <a:t> </a:t>
            </a:r>
            <a:r>
              <a:rPr lang="de-DE" dirty="0" err="1"/>
              <a:t>you</a:t>
            </a:r>
            <a:r>
              <a:rPr lang="de-DE" dirty="0"/>
              <a:t> </a:t>
            </a:r>
            <a:r>
              <a:rPr lang="de-DE" dirty="0" err="1"/>
              <a:t>know</a:t>
            </a:r>
            <a:r>
              <a:rPr lang="de-DE" dirty="0"/>
              <a:t> </a:t>
            </a:r>
            <a:r>
              <a:rPr lang="de-DE" dirty="0" err="1"/>
              <a:t>what</a:t>
            </a:r>
            <a:r>
              <a:rPr lang="de-DE" dirty="0"/>
              <a:t> was </a:t>
            </a:r>
            <a:r>
              <a:rPr lang="de-DE" dirty="0" err="1"/>
              <a:t>done</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tests</a:t>
            </a:r>
            <a:r>
              <a:rPr lang="de-DE" dirty="0"/>
              <a:t>, </a:t>
            </a:r>
            <a:r>
              <a:rPr lang="de-DE" dirty="0" err="1"/>
              <a:t>measurements</a:t>
            </a:r>
            <a:r>
              <a:rPr lang="de-DE" dirty="0"/>
              <a:t>, </a:t>
            </a:r>
            <a:r>
              <a:rPr lang="de-DE" dirty="0" err="1"/>
              <a:t>results</a:t>
            </a:r>
            <a:r>
              <a:rPr lang="de-DE" dirty="0"/>
              <a:t> and all </a:t>
            </a:r>
            <a:r>
              <a:rPr lang="de-DE" dirty="0" err="1"/>
              <a:t>of</a:t>
            </a:r>
            <a:r>
              <a:rPr lang="de-DE" dirty="0"/>
              <a:t> </a:t>
            </a:r>
            <a:r>
              <a:rPr lang="de-DE" dirty="0" err="1"/>
              <a:t>the</a:t>
            </a:r>
            <a:r>
              <a:rPr lang="de-DE" dirty="0"/>
              <a:t> </a:t>
            </a:r>
            <a:r>
              <a:rPr lang="de-DE" dirty="0" err="1"/>
              <a:t>analysis</a:t>
            </a:r>
            <a:r>
              <a:rPr lang="de-DE" dirty="0"/>
              <a:t> </a:t>
            </a:r>
            <a:r>
              <a:rPr lang="de-DE" dirty="0" err="1"/>
              <a:t>we</a:t>
            </a:r>
            <a:r>
              <a:rPr lang="de-DE" dirty="0"/>
              <a:t> </a:t>
            </a:r>
            <a:r>
              <a:rPr lang="de-DE" dirty="0" err="1"/>
              <a:t>performed</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By </a:t>
            </a:r>
            <a:r>
              <a:rPr lang="de-DE" dirty="0" err="1"/>
              <a:t>the</a:t>
            </a:r>
            <a:r>
              <a:rPr lang="de-DE" dirty="0"/>
              <a:t> end, </a:t>
            </a:r>
            <a:r>
              <a:rPr lang="de-DE" dirty="0" err="1"/>
              <a:t>I‘ll</a:t>
            </a:r>
            <a:r>
              <a:rPr lang="de-DE" dirty="0"/>
              <a:t> </a:t>
            </a:r>
            <a:r>
              <a:rPr lang="de-DE" dirty="0" err="1"/>
              <a:t>wrap</a:t>
            </a:r>
            <a:r>
              <a:rPr lang="de-DE" dirty="0"/>
              <a:t> </a:t>
            </a:r>
            <a:r>
              <a:rPr lang="de-DE" dirty="0" err="1"/>
              <a:t>everything</a:t>
            </a:r>
            <a:r>
              <a:rPr lang="de-DE" dirty="0"/>
              <a:t> </a:t>
            </a:r>
            <a:r>
              <a:rPr lang="de-DE" dirty="0" err="1"/>
              <a:t>up</a:t>
            </a:r>
            <a:r>
              <a:rPr lang="de-DE" dirty="0"/>
              <a:t>, </a:t>
            </a:r>
            <a:r>
              <a:rPr lang="de-DE" dirty="0" err="1"/>
              <a:t>present</a:t>
            </a:r>
            <a:r>
              <a:rPr lang="de-DE" dirty="0"/>
              <a:t> </a:t>
            </a:r>
            <a:r>
              <a:rPr lang="de-DE" dirty="0" err="1"/>
              <a:t>the</a:t>
            </a:r>
            <a:r>
              <a:rPr lang="de-DE" dirty="0"/>
              <a:t> </a:t>
            </a:r>
            <a:r>
              <a:rPr lang="de-DE" dirty="0" err="1"/>
              <a:t>conclusion</a:t>
            </a:r>
            <a:r>
              <a:rPr lang="de-DE" dirty="0"/>
              <a:t> </a:t>
            </a:r>
            <a:r>
              <a:rPr lang="de-DE" dirty="0" err="1"/>
              <a:t>of</a:t>
            </a:r>
            <a:r>
              <a:rPr lang="de-DE" dirty="0"/>
              <a:t> </a:t>
            </a:r>
            <a:r>
              <a:rPr lang="de-DE" dirty="0" err="1"/>
              <a:t>this</a:t>
            </a:r>
            <a:r>
              <a:rPr lang="de-DE" dirty="0"/>
              <a:t> </a:t>
            </a:r>
            <a:r>
              <a:rPr lang="de-DE" dirty="0" err="1"/>
              <a:t>work</a:t>
            </a:r>
            <a:r>
              <a:rPr lang="de-DE" dirty="0"/>
              <a:t>, and bring </a:t>
            </a:r>
            <a:r>
              <a:rPr lang="de-DE" dirty="0" err="1"/>
              <a:t>the</a:t>
            </a:r>
            <a:r>
              <a:rPr lang="de-DE" dirty="0"/>
              <a:t> </a:t>
            </a:r>
            <a:r>
              <a:rPr lang="de-DE" dirty="0" err="1"/>
              <a:t>following</a:t>
            </a:r>
            <a:r>
              <a:rPr lang="de-DE" dirty="0"/>
              <a:t> </a:t>
            </a:r>
            <a:r>
              <a:rPr lang="de-DE" dirty="0" err="1"/>
              <a:t>steps</a:t>
            </a:r>
            <a:r>
              <a:rPr lang="de-DE" dirty="0"/>
              <a:t> </a:t>
            </a:r>
            <a:r>
              <a:rPr lang="de-DE" dirty="0" err="1"/>
              <a:t>for</a:t>
            </a:r>
            <a:r>
              <a:rPr lang="de-DE" dirty="0"/>
              <a:t> </a:t>
            </a:r>
            <a:r>
              <a:rPr lang="de-DE" dirty="0" err="1"/>
              <a:t>further</a:t>
            </a:r>
            <a:r>
              <a:rPr lang="de-DE" dirty="0"/>
              <a:t> </a:t>
            </a:r>
            <a:r>
              <a:rPr lang="de-DE" dirty="0" err="1"/>
              <a:t>studies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Well, I </a:t>
            </a:r>
            <a:r>
              <a:rPr lang="de-DE" dirty="0" err="1"/>
              <a:t>gave</a:t>
            </a:r>
            <a:r>
              <a:rPr lang="de-DE" dirty="0"/>
              <a:t> </a:t>
            </a:r>
            <a:r>
              <a:rPr lang="de-DE" dirty="0" err="1"/>
              <a:t>you</a:t>
            </a:r>
            <a:r>
              <a:rPr lang="de-DE" dirty="0"/>
              <a:t> a ton </a:t>
            </a:r>
            <a:r>
              <a:rPr lang="de-DE" dirty="0" err="1"/>
              <a:t>of</a:t>
            </a:r>
            <a:r>
              <a:rPr lang="de-DE" dirty="0"/>
              <a:t> </a:t>
            </a:r>
            <a:r>
              <a:rPr lang="de-DE" dirty="0" err="1"/>
              <a:t>information</a:t>
            </a:r>
            <a:r>
              <a:rPr lang="de-DE" dirty="0"/>
              <a:t> </a:t>
            </a:r>
            <a:r>
              <a:rPr lang="de-DE" dirty="0" err="1"/>
              <a:t>now</a:t>
            </a:r>
            <a:r>
              <a:rPr lang="de-DE" dirty="0"/>
              <a:t>, but </a:t>
            </a:r>
            <a:r>
              <a:rPr lang="de-DE" dirty="0" err="1"/>
              <a:t>let‘s</a:t>
            </a:r>
            <a:r>
              <a:rPr lang="de-DE" dirty="0"/>
              <a:t> </a:t>
            </a:r>
            <a:r>
              <a:rPr lang="de-DE" dirty="0" err="1"/>
              <a:t>start</a:t>
            </a:r>
            <a:r>
              <a:rPr lang="de-DE" dirty="0"/>
              <a:t> slow </a:t>
            </a:r>
            <a:r>
              <a:rPr lang="de-DE" dirty="0" err="1"/>
              <a:t>step</a:t>
            </a:r>
            <a:r>
              <a:rPr lang="de-DE" dirty="0"/>
              <a:t> </a:t>
            </a:r>
            <a:r>
              <a:rPr lang="de-DE" dirty="0" err="1"/>
              <a:t>by</a:t>
            </a:r>
            <a:r>
              <a:rPr lang="de-DE" dirty="0"/>
              <a:t> </a:t>
            </a:r>
            <a:r>
              <a:rPr lang="de-DE" dirty="0" err="1"/>
              <a:t>step</a:t>
            </a:r>
            <a:r>
              <a:rPr lang="de-DE" dirty="0"/>
              <a:t>, </a:t>
            </a:r>
            <a:r>
              <a:rPr lang="de-DE" dirty="0" err="1"/>
              <a:t>from</a:t>
            </a:r>
            <a:r>
              <a:rPr lang="de-DE" dirty="0"/>
              <a:t> </a:t>
            </a:r>
            <a:r>
              <a:rPr lang="de-DE" dirty="0" err="1"/>
              <a:t>the</a:t>
            </a:r>
            <a:r>
              <a:rPr lang="de-DE" dirty="0"/>
              <a:t> </a:t>
            </a:r>
            <a:r>
              <a:rPr lang="de-DE" dirty="0" err="1"/>
              <a:t>beginning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due to a demand for faster communication in the world. We began with 1G, the first generation. It was very basic, only for mobile telephony and phone calls. Security was not a high priority.</a:t>
            </a:r>
          </a:p>
          <a:p>
            <a:endParaRPr lang="pt-BR" dirty="0"/>
          </a:p>
          <a:p>
            <a:r>
              <a:rPr lang="pt-BR" dirty="0"/>
              <a:t>Then came 2G, improving the phones with text messages and SMS, besides enabling calls outside the geographic coverage area – the roaming as we know. </a:t>
            </a:r>
          </a:p>
          <a:p>
            <a:endParaRPr lang="pt-BR" dirty="0"/>
          </a:p>
          <a:p>
            <a:r>
              <a:rPr lang="pt-BR" dirty="0"/>
              <a:t>In 3G, the telephones started to shrink in size, and came the possibily to web browse. The internet started to gain popularity and the industry was push to evolve to the next generation, 4G. </a:t>
            </a:r>
          </a:p>
          <a:p>
            <a:r>
              <a:rPr lang="pt-BR" dirty="0"/>
              <a:t>Here, the possibility of video consumption arose along with way higher data speeds. </a:t>
            </a:r>
          </a:p>
          <a:p>
            <a:endParaRPr lang="pt-BR" dirty="0"/>
          </a:p>
          <a:p>
            <a:r>
              <a:rPr lang="pt-BR" dirty="0"/>
              <a:t>Finally,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it‘s</a:t>
            </a:r>
            <a:r>
              <a:rPr lang="de-DE" dirty="0"/>
              <a:t> </a:t>
            </a:r>
            <a:r>
              <a:rPr lang="de-DE" dirty="0" err="1"/>
              <a:t>because</a:t>
            </a:r>
            <a:r>
              <a:rPr lang="de-DE" dirty="0"/>
              <a:t> </a:t>
            </a:r>
            <a:r>
              <a:rPr lang="de-DE" dirty="0" err="1"/>
              <a:t>of</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flexibility</a:t>
            </a:r>
            <a:r>
              <a:rPr lang="de-DE" dirty="0"/>
              <a:t> </a:t>
            </a:r>
            <a:r>
              <a:rPr lang="de-DE" dirty="0" err="1"/>
              <a:t>that</a:t>
            </a:r>
            <a:r>
              <a:rPr lang="de-DE" dirty="0"/>
              <a:t> 5G </a:t>
            </a:r>
            <a:r>
              <a:rPr lang="de-DE" dirty="0" err="1"/>
              <a:t>becomes</a:t>
            </a:r>
            <a:r>
              <a:rPr lang="de-DE" dirty="0"/>
              <a:t> ideal </a:t>
            </a:r>
            <a:r>
              <a:rPr lang="de-DE" dirty="0" err="1"/>
              <a:t>for</a:t>
            </a:r>
            <a:r>
              <a:rPr lang="de-DE" dirty="0"/>
              <a:t> </a:t>
            </a:r>
            <a:r>
              <a:rPr lang="de-DE" dirty="0" err="1"/>
              <a:t>application</a:t>
            </a:r>
            <a:r>
              <a:rPr lang="de-DE" dirty="0"/>
              <a:t> and was </a:t>
            </a:r>
            <a:r>
              <a:rPr lang="de-DE" dirty="0" err="1"/>
              <a:t>chosen</a:t>
            </a:r>
            <a:r>
              <a:rPr lang="de-DE" dirty="0"/>
              <a:t> in </a:t>
            </a:r>
            <a:r>
              <a:rPr lang="de-DE" dirty="0" err="1"/>
              <a:t>the</a:t>
            </a:r>
            <a:r>
              <a:rPr lang="de-DE" dirty="0"/>
              <a:t> 5G.NAMICO </a:t>
            </a:r>
            <a:r>
              <a:rPr lang="de-DE" dirty="0" err="1"/>
              <a:t>project</a:t>
            </a:r>
            <a:r>
              <a:rPr lang="de-DE" dirty="0"/>
              <a:t>. The Network, Adaptive Mining and Construction </a:t>
            </a:r>
            <a:r>
              <a:rPr lang="de-DE" dirty="0" err="1"/>
              <a:t>project</a:t>
            </a:r>
            <a:r>
              <a:rPr lang="de-DE" dirty="0"/>
              <a:t> was </a:t>
            </a:r>
            <a:r>
              <a:rPr lang="de-DE" dirty="0" err="1"/>
              <a:t>funded</a:t>
            </a:r>
            <a:r>
              <a:rPr lang="de-DE" dirty="0"/>
              <a:t> </a:t>
            </a:r>
            <a:r>
              <a:rPr lang="de-DE" dirty="0" err="1"/>
              <a:t>by</a:t>
            </a:r>
            <a:r>
              <a:rPr lang="de-DE" dirty="0"/>
              <a:t> </a:t>
            </a:r>
            <a:r>
              <a:rPr lang="de-DE" dirty="0" err="1"/>
              <a:t>the</a:t>
            </a:r>
            <a:r>
              <a:rPr lang="de-DE" dirty="0"/>
              <a:t> North Rhine-</a:t>
            </a:r>
            <a:r>
              <a:rPr lang="de-DE" dirty="0" err="1"/>
              <a:t>Westphalia</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biggest</a:t>
            </a:r>
            <a:r>
              <a:rPr lang="de-DE" dirty="0"/>
              <a:t> </a:t>
            </a:r>
            <a:r>
              <a:rPr lang="de-DE" dirty="0" err="1"/>
              <a:t>state</a:t>
            </a:r>
            <a:r>
              <a:rPr lang="de-DE" dirty="0"/>
              <a:t> </a:t>
            </a:r>
            <a:r>
              <a:rPr lang="de-DE" dirty="0" err="1"/>
              <a:t>of</a:t>
            </a:r>
            <a:r>
              <a:rPr lang="de-DE" dirty="0"/>
              <a:t> Germany, and </a:t>
            </a:r>
            <a:r>
              <a:rPr lang="de-DE" dirty="0" err="1"/>
              <a:t>has</a:t>
            </a:r>
            <a:r>
              <a:rPr lang="de-DE" dirty="0"/>
              <a:t> </a:t>
            </a:r>
            <a:r>
              <a:rPr lang="de-DE" dirty="0" err="1"/>
              <a:t>the</a:t>
            </a:r>
            <a:r>
              <a:rPr lang="de-DE" dirty="0"/>
              <a:t> </a:t>
            </a:r>
            <a:r>
              <a:rPr lang="de-DE" dirty="0" err="1"/>
              <a:t>responsability</a:t>
            </a:r>
            <a:r>
              <a:rPr lang="de-DE" dirty="0"/>
              <a:t> </a:t>
            </a:r>
            <a:r>
              <a:rPr lang="de-DE" dirty="0" err="1"/>
              <a:t>to</a:t>
            </a:r>
            <a:r>
              <a:rPr lang="de-DE" dirty="0"/>
              <a:t> </a:t>
            </a:r>
            <a:r>
              <a:rPr lang="de-DE" dirty="0" err="1"/>
              <a:t>develop</a:t>
            </a:r>
            <a:r>
              <a:rPr lang="de-DE" dirty="0"/>
              <a:t> a 5G </a:t>
            </a:r>
            <a:r>
              <a:rPr lang="de-DE" dirty="0" err="1"/>
              <a:t>connection</a:t>
            </a:r>
            <a:r>
              <a:rPr lang="de-DE" dirty="0"/>
              <a:t> on a </a:t>
            </a:r>
            <a:r>
              <a:rPr lang="de-DE" dirty="0" err="1"/>
              <a:t>construction</a:t>
            </a:r>
            <a:r>
              <a:rPr lang="de-DE" dirty="0"/>
              <a:t> </a:t>
            </a:r>
            <a:r>
              <a:rPr lang="de-DE" dirty="0" err="1"/>
              <a:t>site</a:t>
            </a:r>
            <a:r>
              <a:rPr lang="de-DE" dirty="0"/>
              <a:t> and in an </a:t>
            </a:r>
            <a:r>
              <a:rPr lang="de-DE" dirty="0" err="1"/>
              <a:t>underground</a:t>
            </a:r>
            <a:r>
              <a:rPr lang="de-DE" dirty="0"/>
              <a:t> </a:t>
            </a:r>
            <a:r>
              <a:rPr lang="de-DE" dirty="0" err="1"/>
              <a:t>mine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p:txBody>
          <a:bodyPr/>
          <a:lstStyle/>
          <a:p>
            <a:fld id="{46BCA922-E6D6-4853-BE81-53B0DD11C95A}" type="datetime1">
              <a:rPr lang="de-DE" noProof="0" smtClean="0"/>
              <a:t>03.07.2023</a:t>
            </a:fld>
            <a:endParaRPr lang="de-DE" noProof="0" dirty="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FB0E97B0-79E4-4EE2-931A-53B30FA4703B}"/>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dirty="0"/>
              <a:t>Headline, </a:t>
            </a:r>
            <a:r>
              <a:rPr lang="de-DE"/>
              <a:t>Frutiger Bd </a:t>
            </a:r>
            <a:r>
              <a:rPr lang="de-DE" dirty="0"/>
              <a:t>20 </a:t>
            </a:r>
            <a:r>
              <a:rPr lang="de-DE" dirty="0" err="1"/>
              <a:t>pt</a:t>
            </a:r>
            <a:endParaRPr lang="de-DE" dirty="0"/>
          </a:p>
          <a:p>
            <a:pPr lvl="1"/>
            <a:r>
              <a:rPr lang="de-DE" dirty="0"/>
              <a:t>—</a:t>
            </a:r>
          </a:p>
          <a:p>
            <a:pPr lvl="2"/>
            <a:r>
              <a:rPr lang="de-DE" dirty="0"/>
              <a:t>Frutiger LT </a:t>
            </a:r>
            <a:r>
              <a:rPr lang="de-DE" err="1"/>
              <a:t>Com</a:t>
            </a:r>
            <a:r>
              <a:rPr lang="de-DE"/>
              <a:t> Lt </a:t>
            </a:r>
            <a:r>
              <a:rPr lang="de-DE" dirty="0"/>
              <a:t>16 </a:t>
            </a:r>
            <a:r>
              <a:rPr lang="de-DE" dirty="0" err="1"/>
              <a:t>pt</a:t>
            </a:r>
            <a:r>
              <a:rPr lang="de-DE" dirty="0"/>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p:txBody>
          <a:bodyPr/>
          <a:lstStyle/>
          <a:p>
            <a:fld id="{498B6779-D470-418B-A2F6-ADB72D8AC99A}" type="datetime1">
              <a:rPr lang="de-DE" noProof="0" smtClean="0"/>
              <a:t>03.07.2023</a:t>
            </a:fld>
            <a:endParaRPr lang="de-DE" noProof="0" dirty="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95B9307-B714-4F6E-A2FC-68DD27444FCD}"/>
              </a:ext>
            </a:extLst>
          </p:cNvPr>
          <p:cNvSpPr>
            <a:spLocks noGrp="1"/>
          </p:cNvSpPr>
          <p:nvPr>
            <p:ph type="dt" sz="half" idx="12"/>
          </p:nvPr>
        </p:nvSpPr>
        <p:spPr/>
        <p:txBody>
          <a:bodyPr/>
          <a:lstStyle/>
          <a:p>
            <a:fld id="{EFF24F4D-C744-4C72-8C3B-7AA8FCE186FB}" type="datetime1">
              <a:rPr lang="de-DE" noProof="0" smtClean="0"/>
              <a:t>03.07.2023</a:t>
            </a:fld>
            <a:endParaRPr lang="de-DE" noProof="0" dirty="0"/>
          </a:p>
        </p:txBody>
      </p:sp>
      <p:sp>
        <p:nvSpPr>
          <p:cNvPr id="3" name="Fußzeilenplatzhalter 2">
            <a:extLst>
              <a:ext uri="{FF2B5EF4-FFF2-40B4-BE49-F238E27FC236}">
                <a16:creationId xmlns:a16="http://schemas.microsoft.com/office/drawing/2014/main" id="{4B0E546C-CA1A-4085-B98B-53E34E1FDA06}"/>
              </a:ext>
            </a:extLst>
          </p:cNvPr>
          <p:cNvSpPr>
            <a:spLocks noGrp="1"/>
          </p:cNvSpPr>
          <p:nvPr>
            <p:ph type="ftr" sz="quarter" idx="13"/>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0E55CE55-FB14-4252-8735-FF4916096C86}"/>
              </a:ext>
            </a:extLst>
          </p:cNvPr>
          <p:cNvSpPr>
            <a:spLocks noGrp="1"/>
          </p:cNvSpPr>
          <p:nvPr>
            <p:ph type="sldNum" sz="quarter" idx="14"/>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p:txBody>
          <a:bodyPr/>
          <a:lstStyle/>
          <a:p>
            <a:fld id="{84823FE6-EF28-4DD6-8EAF-6393554C2F9B}" type="datetime1">
              <a:rPr lang="de-DE" noProof="0" smtClean="0"/>
              <a:t>03.07.2023</a:t>
            </a:fld>
            <a:endParaRPr lang="de-DE" noProof="0" dirty="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02B98C0-CD3B-4858-9EBF-1ABA8A5F4851}"/>
              </a:ext>
            </a:extLst>
          </p:cNvPr>
          <p:cNvSpPr>
            <a:spLocks noGrp="1"/>
          </p:cNvSpPr>
          <p:nvPr>
            <p:ph type="dt" sz="half" idx="16"/>
          </p:nvPr>
        </p:nvSpPr>
        <p:spPr/>
        <p:txBody>
          <a:bodyPr/>
          <a:lstStyle/>
          <a:p>
            <a:fld id="{51A2DA5F-35A5-485A-830E-590B0FBCEAFB}"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0A9339C1-56D0-4552-B568-77AAE6F881E8}"/>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5C5B5A5E-5260-4ADB-9A78-B7522733BFDA}"/>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p:txBody>
          <a:bodyPr/>
          <a:lstStyle/>
          <a:p>
            <a:fld id="{9DBFCB38-B327-453F-9454-75FB517D41D3}"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9BAB7EBF-0F2E-4271-97C4-6F0AE76E65E7}"/>
              </a:ext>
            </a:extLst>
          </p:cNvPr>
          <p:cNvSpPr>
            <a:spLocks noGrp="1"/>
          </p:cNvSpPr>
          <p:nvPr>
            <p:ph type="sldNum" sz="quarter" idx="19"/>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27CDA72C-07CE-4657-8099-B172E870DCFC}"/>
              </a:ext>
            </a:extLst>
          </p:cNvPr>
          <p:cNvSpPr>
            <a:spLocks noGrp="1"/>
          </p:cNvSpPr>
          <p:nvPr>
            <p:ph type="dt" sz="half" idx="18"/>
          </p:nvPr>
        </p:nvSpPr>
        <p:spPr/>
        <p:txBody>
          <a:bodyPr/>
          <a:lstStyle/>
          <a:p>
            <a:fld id="{606E1B93-E3F9-4401-B9B5-D218F6FA43E0}"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CED38EC9-DDD7-4F50-82AB-C2270DB3077B}"/>
              </a:ext>
            </a:extLst>
          </p:cNvPr>
          <p:cNvSpPr>
            <a:spLocks noGrp="1"/>
          </p:cNvSpPr>
          <p:nvPr>
            <p:ph type="ftr" sz="quarter" idx="19"/>
          </p:nvPr>
        </p:nvSpPr>
        <p:spPr/>
        <p:txBody>
          <a:bodyPr/>
          <a:lstStyle/>
          <a:p>
            <a:r>
              <a:rPr lang="de-DE" noProof="0"/>
              <a:t>© Fraunhofer IPT/WZL der RWTH Aachen</a:t>
            </a:r>
            <a:endParaRPr lang="de-DE" noProof="0" dirty="0"/>
          </a:p>
        </p:txBody>
      </p:sp>
      <p:sp>
        <p:nvSpPr>
          <p:cNvPr id="9" name="Foliennummernplatzhalter 8">
            <a:extLst>
              <a:ext uri="{FF2B5EF4-FFF2-40B4-BE49-F238E27FC236}">
                <a16:creationId xmlns:a16="http://schemas.microsoft.com/office/drawing/2014/main" id="{5164EA96-4C0A-4998-B81C-3BACDCEA4AA9}"/>
              </a:ext>
            </a:extLst>
          </p:cNvPr>
          <p:cNvSpPr>
            <a:spLocks noGrp="1"/>
          </p:cNvSpPr>
          <p:nvPr>
            <p:ph type="sldNum" sz="quarter" idx="20"/>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8B02C48D-A93F-4C6A-B03C-EBD08B60F12B}"/>
              </a:ext>
            </a:extLst>
          </p:cNvPr>
          <p:cNvSpPr>
            <a:spLocks noGrp="1"/>
          </p:cNvSpPr>
          <p:nvPr>
            <p:ph type="dt" sz="half" idx="19"/>
          </p:nvPr>
        </p:nvSpPr>
        <p:spPr/>
        <p:txBody>
          <a:bodyPr/>
          <a:lstStyle/>
          <a:p>
            <a:fld id="{300F5E9B-0DA3-4924-820C-42C4A6ADA0E5}"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6BDEA1B9-B24B-4D57-B058-B115ADC06D92}"/>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FAD781B2-9C61-4882-AD01-A0C987D5BEDD}"/>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1AA1C435-BE97-4ADF-8F14-C82E03EE0355}"/>
              </a:ext>
            </a:extLst>
          </p:cNvPr>
          <p:cNvSpPr>
            <a:spLocks noGrp="1"/>
          </p:cNvSpPr>
          <p:nvPr>
            <p:ph type="dt" sz="half" idx="20"/>
          </p:nvPr>
        </p:nvSpPr>
        <p:spPr/>
        <p:txBody>
          <a:bodyPr/>
          <a:lstStyle/>
          <a:p>
            <a:fld id="{27881D91-0AE1-418E-8DDE-B30114E938EE}"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B2A69639-E1C4-4FDB-A492-46962B10A51A}"/>
              </a:ext>
            </a:extLst>
          </p:cNvPr>
          <p:cNvSpPr>
            <a:spLocks noGrp="1"/>
          </p:cNvSpPr>
          <p:nvPr>
            <p:ph type="ftr" sz="quarter" idx="21"/>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595B9FAE-D08C-4661-B176-A0EAA1428374}"/>
              </a:ext>
            </a:extLst>
          </p:cNvPr>
          <p:cNvSpPr>
            <a:spLocks noGrp="1"/>
          </p:cNvSpPr>
          <p:nvPr>
            <p:ph type="sldNum" sz="quarter" idx="22"/>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24580799-6CA8-4E79-B6A8-7CEC7DE6B371}"/>
              </a:ext>
            </a:extLst>
          </p:cNvPr>
          <p:cNvSpPr>
            <a:spLocks noGrp="1"/>
          </p:cNvSpPr>
          <p:nvPr>
            <p:ph type="dt" sz="half" idx="15"/>
          </p:nvPr>
        </p:nvSpPr>
        <p:spPr/>
        <p:txBody>
          <a:bodyPr/>
          <a:lstStyle/>
          <a:p>
            <a:fld id="{B82EB70F-A68D-4022-9A90-1BD9E1F24CD0}" type="datetime1">
              <a:rPr lang="de-DE" noProof="0" smtClean="0"/>
              <a:t>03.07.2023</a:t>
            </a:fld>
            <a:endParaRPr lang="de-DE" noProof="0" dirty="0"/>
          </a:p>
        </p:txBody>
      </p:sp>
      <p:sp>
        <p:nvSpPr>
          <p:cNvPr id="4" name="Fußzeilenplatzhalter 3">
            <a:extLst>
              <a:ext uri="{FF2B5EF4-FFF2-40B4-BE49-F238E27FC236}">
                <a16:creationId xmlns:a16="http://schemas.microsoft.com/office/drawing/2014/main" id="{5FFD07C3-3AC8-443B-9A9C-69C144293821}"/>
              </a:ext>
            </a:extLst>
          </p:cNvPr>
          <p:cNvSpPr>
            <a:spLocks noGrp="1"/>
          </p:cNvSpPr>
          <p:nvPr>
            <p:ph type="ftr" sz="quarter" idx="16"/>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6C6B76B4-FD05-4521-A9B8-94DCF2391F92}"/>
              </a:ext>
            </a:extLst>
          </p:cNvPr>
          <p:cNvSpPr>
            <a:spLocks noGrp="1"/>
          </p:cNvSpPr>
          <p:nvPr>
            <p:ph type="sldNum" sz="quarter" idx="17"/>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7AD40944-3B70-422E-9A83-B06079C22C63}"/>
              </a:ext>
            </a:extLst>
          </p:cNvPr>
          <p:cNvSpPr>
            <a:spLocks noGrp="1"/>
          </p:cNvSpPr>
          <p:nvPr>
            <p:ph type="dt" sz="half" idx="15"/>
          </p:nvPr>
        </p:nvSpPr>
        <p:spPr/>
        <p:txBody>
          <a:bodyPr/>
          <a:lstStyle/>
          <a:p>
            <a:fld id="{1EEAE544-C4AF-42DB-BAE7-B441396FF2CB}" type="datetime1">
              <a:rPr lang="de-DE" noProof="0" smtClean="0"/>
              <a:t>03.07.2023</a:t>
            </a:fld>
            <a:endParaRPr lang="de-DE" noProof="0" dirty="0"/>
          </a:p>
        </p:txBody>
      </p:sp>
      <p:sp>
        <p:nvSpPr>
          <p:cNvPr id="4" name="Fußzeilenplatzhalter 3">
            <a:extLst>
              <a:ext uri="{FF2B5EF4-FFF2-40B4-BE49-F238E27FC236}">
                <a16:creationId xmlns:a16="http://schemas.microsoft.com/office/drawing/2014/main" id="{0E9EBAA3-4CD5-4D80-A5ED-62A7BAE0A987}"/>
              </a:ext>
            </a:extLst>
          </p:cNvPr>
          <p:cNvSpPr>
            <a:spLocks noGrp="1"/>
          </p:cNvSpPr>
          <p:nvPr>
            <p:ph type="ftr" sz="quarter" idx="16"/>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091632C5-2A5E-486C-A005-3993C40F70E1}"/>
              </a:ext>
            </a:extLst>
          </p:cNvPr>
          <p:cNvSpPr>
            <a:spLocks noGrp="1"/>
          </p:cNvSpPr>
          <p:nvPr>
            <p:ph type="sldNum" sz="quarter" idx="17"/>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p:txBody>
          <a:bodyPr/>
          <a:lstStyle/>
          <a:p>
            <a:fld id="{EA1603BC-959D-498A-AFB1-A4098BEE234D}"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9AD6CBFC-7EA8-4A59-ADD7-332586C36413}"/>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p:txBody>
          <a:bodyPr/>
          <a:lstStyle/>
          <a:p>
            <a:fld id="{AF5665FF-FC6A-41CB-A579-FD12C9A123FB}" type="datetime1">
              <a:rPr lang="de-DE" noProof="0" smtClean="0"/>
              <a:t>03.07.2023</a:t>
            </a:fld>
            <a:endParaRPr lang="de-DE" noProof="0" dirty="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D97D65A9-86C3-4B8F-8904-153D2F8CAFFC}"/>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dirty="0"/>
              <a:t>Level 1</a:t>
            </a:r>
          </a:p>
          <a:p>
            <a:pPr lvl="1"/>
            <a:r>
              <a:rPr lang="de-DE" noProof="0" dirty="0"/>
              <a:t>—</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p:txBody>
          <a:bodyPr/>
          <a:lstStyle/>
          <a:p>
            <a:fld id="{B54C5216-E07E-410D-A429-83EADA43FDAE}" type="datetime1">
              <a:rPr lang="de-DE" noProof="0" smtClean="0"/>
              <a:t>03.07.2023</a:t>
            </a:fld>
            <a:endParaRPr lang="de-DE" noProof="0" dirty="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p:txBody>
          <a:bodyPr/>
          <a:lstStyle/>
          <a:p>
            <a:fld id="{043060F8-5D20-497E-9AAB-512DDB8C88FF}" type="datetime1">
              <a:rPr lang="de-DE" noProof="0" smtClean="0"/>
              <a:t>03.07.2023</a:t>
            </a:fld>
            <a:endParaRPr lang="de-DE" noProof="0" dirty="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p:txBody>
          <a:bodyPr/>
          <a:lstStyle/>
          <a:p>
            <a:r>
              <a:rPr lang="de-DE" noProof="0"/>
              <a:t>© Fraunhofer IPT/WZL der RWTH Aachen</a:t>
            </a:r>
            <a:endParaRPr lang="de-DE" noProof="0" dirty="0"/>
          </a:p>
        </p:txBody>
      </p:sp>
      <p:sp>
        <p:nvSpPr>
          <p:cNvPr id="8" name="Foliennummernplatzhalter 7">
            <a:extLst>
              <a:ext uri="{FF2B5EF4-FFF2-40B4-BE49-F238E27FC236}">
                <a16:creationId xmlns:a16="http://schemas.microsoft.com/office/drawing/2014/main" id="{8C8D05E3-CD28-43C1-A7F2-3AD6FBD49D71}"/>
              </a:ext>
            </a:extLst>
          </p:cNvPr>
          <p:cNvSpPr>
            <a:spLocks noGrp="1"/>
          </p:cNvSpPr>
          <p:nvPr>
            <p:ph type="sldNum" sz="quarter" idx="16"/>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p:txBody>
          <a:bodyPr/>
          <a:lstStyle/>
          <a:p>
            <a:fld id="{AF292229-9EF2-4BE6-8732-2CC7993750B5}" type="datetime1">
              <a:rPr lang="de-DE" noProof="0" smtClean="0"/>
              <a:t>03.07.2023</a:t>
            </a:fld>
            <a:endParaRPr lang="de-DE" noProof="0" dirty="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p:txBody>
          <a:bodyPr/>
          <a:lstStyle/>
          <a:p>
            <a:r>
              <a:rPr lang="de-DE" noProof="0"/>
              <a:t>© Fraunhofer IPT/WZL der RWTH Aachen</a:t>
            </a:r>
            <a:endParaRPr lang="de-DE" noProof="0" dirty="0"/>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a:p>
            <a:pPr lvl="3"/>
            <a:endParaRPr lang="pt-BR" dirty="0"/>
          </a:p>
          <a:p>
            <a:pPr lvl="3"/>
            <a:r>
              <a:rPr lang="pt-BR" dirty="0"/>
              <a:t>Fraunhofer XYZ</a:t>
            </a:r>
          </a:p>
          <a:p>
            <a:pPr lvl="3"/>
            <a:r>
              <a:rPr lang="pt-BR"/>
              <a:t>Straße XY</a:t>
            </a:r>
            <a:endParaRPr lang="pt-BR" dirty="0"/>
          </a:p>
          <a:p>
            <a:pPr lvl="3"/>
            <a:r>
              <a:rPr lang="pt-BR"/>
              <a:t>12345 Stadt</a:t>
            </a:r>
            <a:endParaRPr lang="pt-BR" dirty="0"/>
          </a:p>
          <a:p>
            <a:pPr lvl="3"/>
            <a:r>
              <a:rPr lang="pt-BR" dirty="0"/>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endParaRPr lang="de-DE" dirty="0"/>
          </a:p>
          <a:p>
            <a:pPr lvl="1"/>
            <a:r>
              <a:rPr lang="de-DE" dirty="0"/>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dirty="0"/>
              <a:t>Headline, Frutiger LT </a:t>
            </a:r>
            <a:r>
              <a:rPr lang="de-DE" err="1"/>
              <a:t>Com</a:t>
            </a:r>
            <a:r>
              <a:rPr lang="de-DE"/>
              <a:t> Lt</a:t>
            </a:r>
            <a:r>
              <a:rPr lang="de-DE" dirty="0"/>
              <a:t>, 24 </a:t>
            </a:r>
            <a:r>
              <a:rPr lang="de-DE" dirty="0" err="1"/>
              <a:t>pt</a:t>
            </a:r>
            <a:br>
              <a:rPr lang="de-DE" dirty="0"/>
            </a:br>
            <a:r>
              <a:rPr lang="de-DE" dirty="0"/>
              <a:t>max. 3 Zeilen</a:t>
            </a:r>
          </a:p>
          <a:p>
            <a:pPr lvl="1"/>
            <a:r>
              <a:rPr lang="de-DE" dirty="0"/>
              <a:t>—</a:t>
            </a:r>
          </a:p>
          <a:p>
            <a:pPr lvl="2"/>
            <a:r>
              <a:rPr lang="de-DE"/>
              <a:t>Subline/Referent/Datum</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p:txBody>
          <a:bodyPr/>
          <a:lstStyle/>
          <a:p>
            <a:fld id="{6548ADBA-65A7-430F-9E95-38065201AF0F}" type="datetime1">
              <a:rPr lang="de-DE" noProof="0" smtClean="0"/>
              <a:t>03.07.2023</a:t>
            </a:fld>
            <a:endParaRPr lang="de-DE" noProof="0" dirty="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p:txBody>
          <a:bodyPr/>
          <a:lstStyle/>
          <a:p>
            <a:r>
              <a:rPr lang="de-DE"/>
              <a:t>© Fraunhofer IPT/WZL der RWTH Aachen</a:t>
            </a:r>
            <a:endParaRPr lang="de-DE" dirty="0"/>
          </a:p>
        </p:txBody>
      </p:sp>
      <p:sp>
        <p:nvSpPr>
          <p:cNvPr id="5" name="Foliennummernplatzhalter 4">
            <a:extLst>
              <a:ext uri="{FF2B5EF4-FFF2-40B4-BE49-F238E27FC236}">
                <a16:creationId xmlns:a16="http://schemas.microsoft.com/office/drawing/2014/main" id="{33DAD453-0B98-6149-61DC-D7F040937678}"/>
              </a:ext>
            </a:extLst>
          </p:cNvPr>
          <p:cNvSpPr>
            <a:spLocks noGrp="1"/>
          </p:cNvSpPr>
          <p:nvPr>
            <p:ph type="sldNum" sz="quarter" idx="12"/>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endParaRPr lang="de-DE" dirty="0"/>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p:txBody>
          <a:bodyPr/>
          <a:lstStyle/>
          <a:p>
            <a:fld id="{9F04E553-B0CF-417B-829A-CC6F4C4FE026}" type="datetime1">
              <a:rPr lang="de-DE" noProof="0" smtClean="0"/>
              <a:t>03.07.2023</a:t>
            </a:fld>
            <a:endParaRPr lang="de-DE" noProof="0" dirty="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BDDBA688-BE97-41EF-8F34-A1FF74ABCB8E}"/>
              </a:ext>
            </a:extLst>
          </p:cNvPr>
          <p:cNvSpPr>
            <a:spLocks noGrp="1"/>
          </p:cNvSpPr>
          <p:nvPr>
            <p:ph type="sldNum" sz="quarter" idx="17"/>
          </p:nvPr>
        </p:nvSpPr>
        <p:spPr/>
        <p:txBody>
          <a:bodyPr/>
          <a:lstStyle/>
          <a:p>
            <a:fld id="{3D81EE41-304C-41C3-8185-350F2275D756}" type="slidenum">
              <a:rPr lang="de-DE" smtClean="0"/>
              <a:pPr/>
              <a:t>‹#›</a:t>
            </a:fld>
            <a:endParaRPr lang="de-DE"/>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dirty="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Datumsplatzhalter">
            <a:extLst>
              <a:ext uri="{FF2B5EF4-FFF2-40B4-BE49-F238E27FC236}">
                <a16:creationId xmlns:a16="http://schemas.microsoft.com/office/drawing/2014/main" id="{F9CDF1F4-2065-4A60-8377-ED9014CA8CBB}"/>
              </a:ext>
            </a:extLst>
          </p:cNvPr>
          <p:cNvSpPr>
            <a:spLocks noGrp="1"/>
          </p:cNvSpPr>
          <p:nvPr>
            <p:ph type="dt" sz="half" idx="2"/>
          </p:nvPr>
        </p:nvSpPr>
        <p:spPr bwMode="gray">
          <a:xfrm>
            <a:off x="1309947" y="6455836"/>
            <a:ext cx="864000" cy="123111"/>
          </a:xfrm>
          <a:prstGeom prst="rect">
            <a:avLst/>
          </a:prstGeom>
        </p:spPr>
        <p:txBody>
          <a:bodyPr vert="horz" lIns="0" tIns="0" rIns="0" bIns="0" rtlCol="0" anchor="ctr">
            <a:noAutofit/>
          </a:bodyPr>
          <a:lstStyle>
            <a:lvl1pPr algn="l">
              <a:defRPr sz="800">
                <a:solidFill>
                  <a:schemeClr val="tx1"/>
                </a:solidFill>
                <a:latin typeface="+mn-lt"/>
              </a:defRPr>
            </a:lvl1pPr>
          </a:lstStyle>
          <a:p>
            <a:fld id="{FB997AFF-605B-4F8A-B4F7-626613F71041}" type="datetime1">
              <a:rPr lang="de-DE" noProof="0" smtClean="0"/>
              <a:t>03.07.2023</a:t>
            </a:fld>
            <a:endParaRPr lang="de-DE" noProof="0" dirty="0"/>
          </a:p>
        </p:txBody>
      </p:sp>
      <p:sp>
        <p:nvSpPr>
          <p:cNvPr id="5" name="Copyright Fraunhofer">
            <a:extLst>
              <a:ext uri="{FF2B5EF4-FFF2-40B4-BE49-F238E27FC236}">
                <a16:creationId xmlns:a16="http://schemas.microsoft.com/office/drawing/2014/main" id="{5FF3544A-E0F0-4101-A728-3DFB567F7766}"/>
              </a:ext>
            </a:extLst>
          </p:cNvPr>
          <p:cNvSpPr>
            <a:spLocks noGrp="1"/>
          </p:cNvSpPr>
          <p:nvPr>
            <p:ph type="ftr" sz="quarter" idx="3"/>
          </p:nvPr>
        </p:nvSpPr>
        <p:spPr bwMode="gray">
          <a:xfrm>
            <a:off x="2297897" y="6455836"/>
            <a:ext cx="2952000" cy="123111"/>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dirty="0"/>
              <a:t>© Fraunhofer IPT/WZL der RWTH Aachen</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dirty="0">
              <a:latin typeface="+mj-lt"/>
            </a:endParaRPr>
          </a:p>
        </p:txBody>
      </p:sp>
      <p:sp>
        <p:nvSpPr>
          <p:cNvPr id="6" name="Foliennummernplatzhalter 5">
            <a:extLst>
              <a:ext uri="{FF2B5EF4-FFF2-40B4-BE49-F238E27FC236}">
                <a16:creationId xmlns:a16="http://schemas.microsoft.com/office/drawing/2014/main" id="{D9EED91C-7E81-4D59-8D3D-748F3728376B}"/>
              </a:ext>
            </a:extLst>
          </p:cNvPr>
          <p:cNvSpPr>
            <a:spLocks noGrp="1"/>
          </p:cNvSpPr>
          <p:nvPr>
            <p:ph type="sldNum" sz="quarter" idx="4"/>
          </p:nvPr>
        </p:nvSpPr>
        <p:spPr>
          <a:xfrm>
            <a:off x="711843" y="6455835"/>
            <a:ext cx="408932" cy="123112"/>
          </a:xfrm>
          <a:prstGeom prst="rect">
            <a:avLst/>
          </a:prstGeom>
        </p:spPr>
        <p:txBody>
          <a:bodyPr vert="horz" lIns="0" tIns="0" rIns="0" bIns="0" rtlCol="0" anchor="ctr"/>
          <a:lstStyle>
            <a:lvl1pPr algn="l">
              <a:defRPr sz="800">
                <a:solidFill>
                  <a:schemeClr val="tx1"/>
                </a:solidFill>
              </a:defRPr>
            </a:lvl1pPr>
          </a:lstStyle>
          <a:p>
            <a:fld id="{3D81EE41-304C-41C3-8185-350F2275D756}" type="slidenum">
              <a:rPr lang="de-DE" smtClean="0"/>
              <a:pPr/>
              <a:t>‹#›</a:t>
            </a:fld>
            <a:endParaRPr lang="de-DE"/>
          </a:p>
        </p:txBody>
      </p:sp>
      <p:sp>
        <p:nvSpPr>
          <p:cNvPr id="7" name="Textfeld 6">
            <a:extLst>
              <a:ext uri="{FF2B5EF4-FFF2-40B4-BE49-F238E27FC236}">
                <a16:creationId xmlns:a16="http://schemas.microsoft.com/office/drawing/2014/main" id="{31E4CF01-6D6F-4B29-B924-0F3D1CED79B9}"/>
              </a:ext>
            </a:extLst>
          </p:cNvPr>
          <p:cNvSpPr txBox="1"/>
          <p:nvPr userDrawn="1"/>
        </p:nvSpPr>
        <p:spPr>
          <a:xfrm>
            <a:off x="479425" y="6455836"/>
            <a:ext cx="232417" cy="123111"/>
          </a:xfrm>
          <a:prstGeom prst="rect">
            <a:avLst/>
          </a:prstGeom>
          <a:noFill/>
        </p:spPr>
        <p:txBody>
          <a:bodyPr wrap="square" lIns="0" tIns="0" rIns="0" bIns="0" rtlCol="0">
            <a:spAutoFit/>
          </a:bodyPr>
          <a:lstStyle/>
          <a:p>
            <a:pPr marL="0" indent="0" algn="l">
              <a:lnSpc>
                <a:spcPct val="100000"/>
              </a:lnSpc>
              <a:buClr>
                <a:schemeClr val="accent1"/>
              </a:buClr>
              <a:buFont typeface="Wingdings" panose="05000000000000000000" pitchFamily="2" charset="2"/>
              <a:buNone/>
            </a:pPr>
            <a:r>
              <a:rPr lang="de-DE" sz="800"/>
              <a:t>Seite</a:t>
            </a:r>
            <a:endParaRPr lang="de-DE" sz="800" dirty="0"/>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notesSlide" Target="../notesSlides/notesSlide13.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17.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18.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7.png"/><Relationship Id="rId11" Type="http://schemas.openxmlformats.org/officeDocument/2006/relationships/image" Target="../media/image17.jpeg"/><Relationship Id="rId5" Type="http://schemas.openxmlformats.org/officeDocument/2006/relationships/image" Target="../media/image1.emf"/><Relationship Id="rId10" Type="http://schemas.openxmlformats.org/officeDocument/2006/relationships/image" Target="../media/image16.jpg"/><Relationship Id="rId4" Type="http://schemas.openxmlformats.org/officeDocument/2006/relationships/oleObject" Target="../embeddings/oleObject37.bin"/><Relationship Id="rId9"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37.bin"/><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1.png"/><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39.bin"/><Relationship Id="rId7" Type="http://schemas.openxmlformats.org/officeDocument/2006/relationships/image" Target="../media/image23.jpe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9.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20.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31.png"/><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32.pn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ags" Target="../tags/tag63.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tags" Target="../tags/tag64.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7.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6982"/>
          </a:xfrm>
        </p:spPr>
        <p:txBody>
          <a:bodyPr/>
          <a:lstStyle/>
          <a:p>
            <a:pPr lvl="0"/>
            <a:r>
              <a:rPr lang="de-DE" dirty="0"/>
              <a:t>Luiza Souza Sim</a:t>
            </a:r>
            <a:r>
              <a:rPr lang="pt-BR" dirty="0"/>
              <a:t>ões</a:t>
            </a:r>
            <a:endParaRPr lang="de-DE" dirty="0"/>
          </a:p>
          <a:p>
            <a:pPr lvl="1"/>
            <a:r>
              <a:rPr lang="de-DE" dirty="0"/>
              <a:t>—</a:t>
            </a:r>
            <a:endParaRPr lang="de-DE" sz="1000" dirty="0"/>
          </a:p>
          <a:p>
            <a:pPr lvl="2"/>
            <a:r>
              <a:rPr lang="en-US" b="0" i="0" dirty="0">
                <a:effectLst/>
                <a:latin typeface="Arial" panose="020B0604020202020204" pitchFamily="34" charset="0"/>
              </a:rPr>
              <a:t>Validation of remote-control use cases for construction and mining robots via 5G</a:t>
            </a:r>
          </a:p>
          <a:p>
            <a:pPr lvl="0"/>
            <a:endParaRPr lang="de-DE" dirty="0"/>
          </a:p>
          <a:p>
            <a:pPr lvl="1">
              <a:lnSpc>
                <a:spcPct val="100000"/>
              </a:lnSpc>
            </a:pPr>
            <a:r>
              <a:rPr lang="de-DE" dirty="0"/>
              <a:t>—</a:t>
            </a:r>
            <a:endParaRPr lang="en-US" b="0" i="0" dirty="0">
              <a:effectLst/>
              <a:latin typeface="Arial" panose="020B0604020202020204" pitchFamily="34" charset="0"/>
            </a:endParaRPr>
          </a:p>
          <a:p>
            <a:pPr lvl="0"/>
            <a:r>
              <a:rPr lang="pt-BR" dirty="0"/>
              <a:t>Supervisor: Profa. Dra. Ana Isabela Araújo Cunha </a:t>
            </a:r>
          </a:p>
          <a:p>
            <a:pPr lvl="0"/>
            <a:r>
              <a:rPr lang="pt-BR" dirty="0"/>
              <a:t>Co-supervisor: M.Sc. Sarah Schmitt</a:t>
            </a:r>
            <a:endParaRPr lang="de-DE"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4"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Frutiger LT Com 45 Light"/>
                <a:ea typeface="+mn-ea"/>
                <a:cs typeface="+mn-cs"/>
              </a:rPr>
              <a:t>© Fraunhofer IPT/WZL der RWTH Aachen</a:t>
            </a:r>
          </a:p>
        </p:txBody>
      </p:sp>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53595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406265"/>
          </a:xfrm>
        </p:spPr>
        <p:txBody>
          <a:bodyPr/>
          <a:lstStyle/>
          <a:p>
            <a:r>
              <a:rPr lang="de-DE" dirty="0"/>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dirty="0">
                <a:solidFill>
                  <a:srgbClr val="669DB2"/>
                </a:solidFill>
              </a:rPr>
              <a:t>Key objectives</a:t>
            </a:r>
            <a:endParaRPr lang="en-US" dirty="0">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Conduct a bibliographic review of existing works on the subject.</a:t>
            </a:r>
            <a:endParaRPr lang="en-US" sz="1400" b="0" kern="1200" dirty="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dirty="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540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Create and plan a setup for 5G applications in the Construction and Mining sections.</a:t>
            </a:r>
            <a:endParaRPr lang="en-US" sz="1400" dirty="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Set up a test plan to assess the 5G network performance and suitability (measurement methods).</a:t>
            </a:r>
            <a:endParaRPr lang="en-US" sz="1400" dirty="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dirty="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360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Validate the work and data extracted in different scenarios</a:t>
            </a:r>
            <a:endParaRPr lang="en-US" sz="1400" b="0" kern="1200" dirty="0"/>
          </a:p>
        </p:txBody>
      </p:sp>
      <p:pic>
        <p:nvPicPr>
          <p:cNvPr id="22" name="Picture 4" descr="UFBA no Colégio da Polícia Militar – Dendezeiros, Bahia | Kids Save Lives  Brasil">
            <a:extLst>
              <a:ext uri="{FF2B5EF4-FFF2-40B4-BE49-F238E27FC236}">
                <a16:creationId xmlns:a16="http://schemas.microsoft.com/office/drawing/2014/main" id="{387CB948-837B-4BC4-E10A-525EDA6B53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7B394404-7AFA-6CC9-8906-315C29B121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4" name="Fußzeilenplatzhalter 3">
            <a:extLst>
              <a:ext uri="{FF2B5EF4-FFF2-40B4-BE49-F238E27FC236}">
                <a16:creationId xmlns:a16="http://schemas.microsoft.com/office/drawing/2014/main" id="{6CF21A96-DBC1-9D7E-D418-1738575F10A0}"/>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34" name="Datumsplatzhalter 2">
            <a:extLst>
              <a:ext uri="{FF2B5EF4-FFF2-40B4-BE49-F238E27FC236}">
                <a16:creationId xmlns:a16="http://schemas.microsoft.com/office/drawing/2014/main" id="{FD6E245B-CDA8-D475-AB7B-1048A50DD236}"/>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0-#ppt_w/2"/>
                                          </p:val>
                                        </p:tav>
                                        <p:tav tm="100000">
                                          <p:val>
                                            <p:strVal val="#ppt_x"/>
                                          </p:val>
                                        </p:tav>
                                      </p:tavLst>
                                    </p:anim>
                                    <p:anim calcmode="lin" valueType="num">
                                      <p:cBhvr additive="base">
                                        <p:cTn id="8" dur="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265558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uRLLC</a:t>
              </a:r>
              <a:endParaRPr lang="de-DE" sz="1400" dirty="0">
                <a:solidFill>
                  <a:schemeClr val="bg1"/>
                </a:solidFill>
                <a:latin typeface="+mj-lt"/>
              </a:endParaRPr>
            </a:p>
            <a:p>
              <a:pPr marL="0" lvl="2" indent="0">
                <a:lnSpc>
                  <a:spcPct val="110000"/>
                </a:lnSpc>
                <a:spcBef>
                  <a:spcPts val="0"/>
                </a:spcBef>
                <a:buNone/>
              </a:pPr>
              <a:r>
                <a:rPr lang="en-US" sz="1400" dirty="0">
                  <a:solidFill>
                    <a:schemeClr val="bg1"/>
                  </a:solidFill>
                  <a:latin typeface="+mn-lt"/>
                </a:rPr>
                <a:t>Ultra-Reliable Low Latency Communications</a:t>
              </a:r>
              <a:endParaRPr lang="de-DE" sz="1400" dirty="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dirty="0" err="1">
                <a:solidFill>
                  <a:srgbClr val="669DB2"/>
                </a:solidFill>
              </a:rPr>
              <a:t>Important</a:t>
            </a:r>
            <a:r>
              <a:rPr lang="de-DE" dirty="0">
                <a:solidFill>
                  <a:srgbClr val="669DB2"/>
                </a:solidFill>
              </a:rPr>
              <a:t> </a:t>
            </a:r>
            <a:r>
              <a:rPr lang="de-DE" dirty="0" err="1">
                <a:solidFill>
                  <a:srgbClr val="669DB2"/>
                </a:solidFill>
              </a:rPr>
              <a:t>concepts</a:t>
            </a:r>
            <a:endParaRPr lang="en-US" dirty="0">
              <a:solidFill>
                <a:srgbClr val="669DB2"/>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3947AD8C-B92F-71CD-B2D6-98834B5A2D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2A0E8450-9A85-50DB-3434-AFFA83C3DD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854D5650-FFA8-8F1A-2D1B-8A97D919E66F}"/>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7" name="Datumsplatzhalter 2">
            <a:extLst>
              <a:ext uri="{FF2B5EF4-FFF2-40B4-BE49-F238E27FC236}">
                <a16:creationId xmlns:a16="http://schemas.microsoft.com/office/drawing/2014/main" id="{C4B27C07-5C61-2BBA-B88C-FE736E46727F}"/>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8">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dirty="0">
                  <a:solidFill>
                    <a:schemeClr val="tx1">
                      <a:lumMod val="75000"/>
                      <a:lumOff val="25000"/>
                    </a:schemeClr>
                  </a:solidFill>
                  <a:latin typeface="+mn-lt"/>
                </a:rPr>
                <a:t>5G features and its applications [Image]. In: 3GPP. Available at: https://fuenf-g.de/2019/09/26/die-schrittmacher-von-5g/##. Accessed on June 22, 2023.</a:t>
              </a:r>
              <a:endParaRPr lang="de-DE" sz="900" dirty="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eMBB</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mMTC</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Massive </a:t>
              </a:r>
              <a:r>
                <a:rPr lang="en-US" sz="1400" dirty="0">
                  <a:solidFill>
                    <a:schemeClr val="bg1"/>
                  </a:solidFill>
                  <a:latin typeface="+mn-lt"/>
                </a:rPr>
                <a:t>Machine</a:t>
              </a:r>
              <a:r>
                <a:rPr lang="de-DE" sz="1400" dirty="0">
                  <a:solidFill>
                    <a:schemeClr val="bg1"/>
                  </a:solidFill>
                  <a:latin typeface="+mn-lt"/>
                </a:rPr>
                <a:t> Type Communications</a:t>
              </a:r>
            </a:p>
          </p:txBody>
        </p:sp>
      </p:gr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Use Cases</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dirty="0">
                    <a:solidFill>
                      <a:schemeClr val="bg1"/>
                    </a:solidFill>
                    <a:latin typeface="+mj-lt"/>
                  </a:rPr>
                  <a:t>Real-time </a:t>
                </a:r>
                <a:r>
                  <a:rPr lang="de-DE" sz="1400" dirty="0" err="1">
                    <a:solidFill>
                      <a:schemeClr val="bg1"/>
                    </a:solidFill>
                    <a:latin typeface="+mj-lt"/>
                  </a:rPr>
                  <a:t>condition</a:t>
                </a:r>
                <a:r>
                  <a:rPr lang="de-DE" sz="1400" dirty="0">
                    <a:solidFill>
                      <a:schemeClr val="bg1"/>
                    </a:solidFill>
                    <a:latin typeface="+mj-lt"/>
                  </a:rPr>
                  <a:t> </a:t>
                </a:r>
                <a:r>
                  <a:rPr lang="de-DE" sz="1400" dirty="0" err="1">
                    <a:solidFill>
                      <a:schemeClr val="bg1"/>
                    </a:solidFill>
                    <a:latin typeface="+mj-lt"/>
                  </a:rPr>
                  <a:t>monitoring</a:t>
                </a:r>
                <a:endParaRPr lang="de-DE" sz="1400" dirty="0">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dirty="0">
                    <a:ln>
                      <a:noFill/>
                    </a:ln>
                    <a:solidFill>
                      <a:schemeClr val="bg1"/>
                    </a:solidFill>
                    <a:effectLst/>
                    <a:latin typeface="Frutiger LT Com 45 Light" panose="020B0303030504020204" pitchFamily="34" charset="0"/>
                  </a:rPr>
                  <a:t>Health and safety at worksites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dirty="0" err="1">
                    <a:solidFill>
                      <a:schemeClr val="bg1"/>
                    </a:solidFill>
                    <a:latin typeface="+mj-lt"/>
                  </a:rPr>
                  <a:t>Autonomous</a:t>
                </a:r>
                <a:r>
                  <a:rPr lang="de-DE" sz="1400" dirty="0">
                    <a:solidFill>
                      <a:schemeClr val="bg1"/>
                    </a:solidFill>
                    <a:latin typeface="+mj-lt"/>
                  </a:rPr>
                  <a:t> </a:t>
                </a:r>
                <a:r>
                  <a:rPr lang="de-DE" sz="1400" dirty="0" err="1">
                    <a:solidFill>
                      <a:schemeClr val="bg1"/>
                    </a:solidFill>
                    <a:latin typeface="+mj-lt"/>
                  </a:rPr>
                  <a:t>machinery</a:t>
                </a:r>
                <a:endParaRPr lang="de-DE" sz="1400" dirty="0">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dirty="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dirty="0">
                <a:solidFill>
                  <a:schemeClr val="tx1">
                    <a:lumMod val="50000"/>
                    <a:lumOff val="50000"/>
                  </a:schemeClr>
                </a:solidFill>
              </a:endParaRPr>
            </a:p>
          </p:txBody>
        </p:sp>
      </p:gr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90977124"/>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dirty="0" err="1">
                <a:solidFill>
                  <a:srgbClr val="669DB2"/>
                </a:solidFill>
              </a:rPr>
              <a:t>Expected</a:t>
            </a:r>
            <a:r>
              <a:rPr lang="de-DE" dirty="0">
                <a:solidFill>
                  <a:srgbClr val="669DB2"/>
                </a:solidFill>
              </a:rPr>
              <a:t> </a:t>
            </a:r>
            <a:r>
              <a:rPr lang="de-DE" dirty="0" err="1">
                <a:solidFill>
                  <a:srgbClr val="669DB2"/>
                </a:solidFill>
              </a:rPr>
              <a:t>results</a:t>
            </a:r>
            <a:endParaRPr lang="en-US" dirty="0"/>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705986974"/>
              </p:ext>
            </p:extLst>
          </p:nvPr>
        </p:nvGraphicFramePr>
        <p:xfrm>
          <a:off x="2745942" y="1298414"/>
          <a:ext cx="6700115" cy="4563539"/>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0" i="0" kern="1200" dirty="0">
                          <a:solidFill>
                            <a:schemeClr val="accent2"/>
                          </a:solidFill>
                          <a:effectLst/>
                          <a:latin typeface="Frutiger LT Com 65 Bold" panose="020B0803030504020204" pitchFamily="34" charset="0"/>
                          <a:ea typeface="+mn-ea"/>
                          <a:cs typeface="+mn-cs"/>
                        </a:rPr>
                        <a:t>Expected Latency and Data Rate Requirements.</a:t>
                      </a: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dirty="0">
                          <a:solidFill>
                            <a:schemeClr val="tx1"/>
                          </a:solidFill>
                          <a:effectLst/>
                          <a:latin typeface="Frutiger LT Com 65 Bold" panose="020B0803030504020204" pitchFamily="34" charset="0"/>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dirty="0" err="1">
                          <a:solidFill>
                            <a:schemeClr val="tx1"/>
                          </a:solidFill>
                          <a:effectLst/>
                          <a:latin typeface="Frutiger LT Com 65 Bold" panose="020B0803030504020204" pitchFamily="34" charset="0"/>
                          <a:ea typeface="+mn-ea"/>
                          <a:cs typeface="+mn-cs"/>
                        </a:rPr>
                        <a:t>Latency</a:t>
                      </a:r>
                      <a:r>
                        <a:rPr lang="de-DE" sz="1200" b="1" i="0" kern="1200" dirty="0">
                          <a:solidFill>
                            <a:schemeClr val="tx1"/>
                          </a:solidFill>
                          <a:effectLst/>
                          <a:latin typeface="Frutiger LT Com 65 Bold" panose="020B0803030504020204" pitchFamily="34" charset="0"/>
                          <a:ea typeface="+mn-ea"/>
                          <a:cs typeface="+mn-cs"/>
                        </a:rPr>
                        <a:t> </a:t>
                      </a:r>
                      <a:r>
                        <a:rPr lang="de-DE" sz="1200" b="1" i="0" kern="1200" dirty="0" err="1">
                          <a:solidFill>
                            <a:schemeClr val="tx1"/>
                          </a:solidFill>
                          <a:effectLst/>
                          <a:latin typeface="Frutiger LT Com 65 Bold" panose="020B0803030504020204" pitchFamily="34" charset="0"/>
                          <a:ea typeface="+mn-ea"/>
                          <a:cs typeface="+mn-cs"/>
                        </a:rPr>
                        <a:t>Requirement</a:t>
                      </a:r>
                      <a:endParaRPr lang="de-DE" sz="1200" b="1" i="0" kern="1200" dirty="0">
                        <a:solidFill>
                          <a:schemeClr val="tx1"/>
                        </a:solidFill>
                        <a:effectLst/>
                        <a:latin typeface="Frutiger LT Com 65 Bold" panose="020B0803030504020204" pitchFamily="34" charset="0"/>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dirty="0" err="1">
                          <a:ln>
                            <a:noFill/>
                          </a:ln>
                          <a:solidFill>
                            <a:schemeClr val="tx1"/>
                          </a:solidFill>
                          <a:effectLst/>
                          <a:uLnTx/>
                          <a:uFillTx/>
                          <a:latin typeface="Frutiger LT Com 65 Bold" panose="020B0803030504020204" pitchFamily="34" charset="0"/>
                          <a:ea typeface="+mn-ea"/>
                          <a:cs typeface="+mn-cs"/>
                        </a:rPr>
                        <a:t>Expected</a:t>
                      </a:r>
                      <a:r>
                        <a:rPr kumimoji="0" lang="de-DE" sz="1200" b="1" i="0" u="none" strike="noStrike" kern="1200" cap="none" spc="0" normalizeH="0" baseline="0" noProof="0" dirty="0">
                          <a:ln>
                            <a:noFill/>
                          </a:ln>
                          <a:solidFill>
                            <a:schemeClr val="tx1"/>
                          </a:solidFill>
                          <a:effectLst/>
                          <a:uLnTx/>
                          <a:uFillTx/>
                          <a:latin typeface="Frutiger LT Com 65 Bold" panose="020B0803030504020204" pitchFamily="34" charset="0"/>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Monitoring</a:t>
                      </a:r>
                      <a:endParaRPr lang="de-DE" sz="1200" b="0" i="0" dirty="0">
                        <a:solidFill>
                          <a:schemeClr val="tx1"/>
                        </a:solidFill>
                        <a:latin typeface="Frutiger LT Com 45 Light" panose="020B0303030504020204" pitchFamily="34" charset="77"/>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Control</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2D-LIDAR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20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3D-LIDAR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50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 1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Ouster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UL ≥ 300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Radar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Cameras</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Voice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over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IP</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 – 100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pic>
        <p:nvPicPr>
          <p:cNvPr id="17" name="Picture 4" descr="UFBA no Colégio da Polícia Militar – Dendezeiros, Bahia | Kids Save Lives  Brasil">
            <a:extLst>
              <a:ext uri="{FF2B5EF4-FFF2-40B4-BE49-F238E27FC236}">
                <a16:creationId xmlns:a16="http://schemas.microsoft.com/office/drawing/2014/main" id="{7EEF005D-2CBB-8B71-C434-EBAFD08602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LOGO UFBA | Brands of the World™ | Download vector logos and logotypes">
            <a:extLst>
              <a:ext uri="{FF2B5EF4-FFF2-40B4-BE49-F238E27FC236}">
                <a16:creationId xmlns:a16="http://schemas.microsoft.com/office/drawing/2014/main" id="{D660778F-AB24-C02F-85A7-E327CB44A3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9" name="Fußzeilenplatzhalter 3">
            <a:extLst>
              <a:ext uri="{FF2B5EF4-FFF2-40B4-BE49-F238E27FC236}">
                <a16:creationId xmlns:a16="http://schemas.microsoft.com/office/drawing/2014/main" id="{AC93C1BA-158D-5FA1-E425-40C24BC54BA3}"/>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0" name="Datumsplatzhalter 2">
            <a:extLst>
              <a:ext uri="{FF2B5EF4-FFF2-40B4-BE49-F238E27FC236}">
                <a16:creationId xmlns:a16="http://schemas.microsoft.com/office/drawing/2014/main" id="{A548128C-D1D8-0A42-650E-A685366BDB0F}"/>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3833178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a:lstStyle/>
          <a:p>
            <a:r>
              <a:rPr lang="en-US" dirty="0">
                <a:solidFill>
                  <a:srgbClr val="005B7F"/>
                </a:solidFill>
              </a:rPr>
              <a:t>Characteristics</a:t>
            </a:r>
            <a:r>
              <a:rPr lang="de-DE" dirty="0">
                <a:solidFill>
                  <a:srgbClr val="005B7F"/>
                </a:solidFill>
              </a:rPr>
              <a:t>:</a:t>
            </a:r>
          </a:p>
          <a:p>
            <a:pPr lvl="4">
              <a:lnSpc>
                <a:spcPct val="150000"/>
              </a:lnSpc>
              <a:buClr>
                <a:srgbClr val="669DB2"/>
              </a:buClr>
            </a:pPr>
            <a:r>
              <a:rPr lang="de-DE" dirty="0" err="1"/>
              <a:t>Approximately</a:t>
            </a:r>
            <a:r>
              <a:rPr lang="de-DE" dirty="0"/>
              <a:t> 700 </a:t>
            </a:r>
            <a:r>
              <a:rPr lang="de-DE" dirty="0" err="1"/>
              <a:t>meters</a:t>
            </a:r>
            <a:r>
              <a:rPr lang="de-DE" dirty="0"/>
              <a:t> </a:t>
            </a:r>
            <a:r>
              <a:rPr lang="de-DE" dirty="0" err="1"/>
              <a:t>below</a:t>
            </a:r>
            <a:r>
              <a:rPr lang="de-DE" dirty="0"/>
              <a:t> </a:t>
            </a:r>
            <a:r>
              <a:rPr lang="de-DE" dirty="0" err="1"/>
              <a:t>surface</a:t>
            </a:r>
            <a:endParaRPr lang="de-DE" dirty="0"/>
          </a:p>
          <a:p>
            <a:pPr lvl="4">
              <a:lnSpc>
                <a:spcPct val="150000"/>
              </a:lnSpc>
              <a:buClr>
                <a:srgbClr val="669DB2"/>
              </a:buClr>
            </a:pPr>
            <a:r>
              <a:rPr lang="de-DE" dirty="0"/>
              <a:t>Wi-Fi </a:t>
            </a:r>
            <a:r>
              <a:rPr lang="de-DE" dirty="0" err="1"/>
              <a:t>setup</a:t>
            </a:r>
            <a:endParaRPr lang="de-DE" dirty="0"/>
          </a:p>
          <a:p>
            <a:pPr lvl="4">
              <a:lnSpc>
                <a:spcPct val="150000"/>
              </a:lnSpc>
              <a:buClr>
                <a:srgbClr val="669DB2"/>
              </a:buClr>
            </a:pPr>
            <a:r>
              <a:rPr lang="de-DE" dirty="0"/>
              <a:t>Test </a:t>
            </a:r>
            <a:r>
              <a:rPr lang="de-DE" dirty="0" err="1"/>
              <a:t>parameters</a:t>
            </a:r>
            <a:r>
              <a:rPr lang="de-DE" dirty="0"/>
              <a:t>:</a:t>
            </a:r>
          </a:p>
          <a:p>
            <a:pPr lvl="5">
              <a:lnSpc>
                <a:spcPct val="150000"/>
              </a:lnSpc>
            </a:pPr>
            <a:r>
              <a:rPr lang="de-DE" dirty="0" err="1"/>
              <a:t>Latency</a:t>
            </a:r>
            <a:endParaRPr lang="de-DE" dirty="0"/>
          </a:p>
          <a:p>
            <a:pPr lvl="5">
              <a:lnSpc>
                <a:spcPct val="150000"/>
              </a:lnSpc>
            </a:pPr>
            <a:r>
              <a:rPr lang="de-DE" dirty="0" err="1"/>
              <a:t>Throughput</a:t>
            </a:r>
            <a:endParaRPr lang="de-DE" dirty="0"/>
          </a:p>
          <a:p>
            <a:pPr lvl="5">
              <a:lnSpc>
                <a:spcPct val="150000"/>
              </a:lnSpc>
            </a:pPr>
            <a:r>
              <a:rPr lang="de-DE" dirty="0"/>
              <a:t>Signal </a:t>
            </a:r>
            <a:r>
              <a:rPr lang="de-DE" dirty="0" err="1"/>
              <a:t>quality</a:t>
            </a:r>
            <a:endParaRPr lang="de-DE" dirty="0"/>
          </a:p>
          <a:p>
            <a:pPr lvl="5">
              <a:lnSpc>
                <a:spcPct val="150000"/>
              </a:lnSpc>
            </a:pPr>
            <a:r>
              <a:rPr lang="de-DE" dirty="0"/>
              <a:t>Coverage</a:t>
            </a:r>
          </a:p>
          <a:p>
            <a:pPr lvl="5">
              <a:lnSpc>
                <a:spcPct val="150000"/>
              </a:lnSpc>
            </a:pPr>
            <a:endParaRPr lang="de-DE" dirty="0"/>
          </a:p>
          <a:p>
            <a:pPr lvl="5">
              <a:lnSpc>
                <a:spcPct val="150000"/>
              </a:lnSpc>
            </a:pPr>
            <a:endParaRPr lang="de-DE" dirty="0"/>
          </a:p>
          <a:p>
            <a:pPr lvl="5">
              <a:lnSpc>
                <a:spcPct val="150000"/>
              </a:lnSpc>
            </a:pPr>
            <a:endParaRPr lang="de-DE" dirty="0"/>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[1]</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[3]</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546450"/>
            <a:ext cx="7332301" cy="4259970"/>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a:blip r:embed="rId7"/>
            <a:stretch>
              <a:fillRect/>
            </a:stretch>
          </p:blipFill>
          <p:spPr>
            <a:xfrm>
              <a:off x="2855756" y="1816077"/>
              <a:ext cx="6691983" cy="3720716"/>
            </a:xfrm>
            <a:prstGeom prst="rect">
              <a:avLst/>
            </a:prstGeom>
          </p:spPr>
        </p:pic>
      </p:grpSp>
      <p:pic>
        <p:nvPicPr>
          <p:cNvPr id="2" name="Picture 1">
            <a:extLst>
              <a:ext uri="{FF2B5EF4-FFF2-40B4-BE49-F238E27FC236}">
                <a16:creationId xmlns:a16="http://schemas.microsoft.com/office/drawing/2014/main" id="{3D75A033-A840-A9A1-48E5-EFDD6EFB86EE}"/>
              </a:ext>
            </a:extLst>
          </p:cNvPr>
          <p:cNvPicPr>
            <a:picLocks noChangeAspect="1"/>
          </p:cNvPicPr>
          <p:nvPr/>
        </p:nvPicPr>
        <p:blipFill>
          <a:blip r:embed="rId8"/>
          <a:stretch>
            <a:fillRect/>
          </a:stretch>
        </p:blipFill>
        <p:spPr>
          <a:xfrm>
            <a:off x="2750008" y="1829603"/>
            <a:ext cx="6674264" cy="3707190"/>
          </a:xfrm>
          <a:prstGeom prst="rect">
            <a:avLst/>
          </a:prstGeom>
        </p:spPr>
      </p:pic>
    </p:spTree>
    <p:extLst>
      <p:ext uri="{BB962C8B-B14F-4D97-AF65-F5344CB8AC3E}">
        <p14:creationId xmlns:p14="http://schemas.microsoft.com/office/powerpoint/2010/main" val="38208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824018369"/>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Objectives</a:t>
                      </a:r>
                      <a:endParaRPr lang="en-US"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546450"/>
            <a:ext cx="7332301" cy="4259970"/>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a:blip r:embed="rId7"/>
            <a:stretch>
              <a:fillRect/>
            </a:stretch>
          </p:blipFill>
          <p:spPr>
            <a:xfrm>
              <a:off x="2855756" y="1816077"/>
              <a:ext cx="6691983" cy="3720716"/>
            </a:xfrm>
            <a:prstGeom prst="rect">
              <a:avLst/>
            </a:prstGeom>
          </p:spPr>
        </p:pic>
      </p:grpSp>
    </p:spTree>
    <p:extLst>
      <p:ext uri="{BB962C8B-B14F-4D97-AF65-F5344CB8AC3E}">
        <p14:creationId xmlns:p14="http://schemas.microsoft.com/office/powerpoint/2010/main" val="1954855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7"/>
          <a:srcRect l="2097"/>
          <a:stretch/>
        </p:blipFill>
        <p:spPr>
          <a:xfrm>
            <a:off x="2188979" y="1817758"/>
            <a:ext cx="7814042" cy="3726880"/>
          </a:xfrm>
          <a:prstGeom prst="rect">
            <a:avLst/>
          </a:prstGeom>
        </p:spPr>
      </p:pic>
    </p:spTree>
    <p:extLst>
      <p:ext uri="{BB962C8B-B14F-4D97-AF65-F5344CB8AC3E}">
        <p14:creationId xmlns:p14="http://schemas.microsoft.com/office/powerpoint/2010/main" val="12866551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7"/>
          <a:srcRect l="1722" t="1110"/>
          <a:stretch/>
        </p:blipFill>
        <p:spPr>
          <a:xfrm>
            <a:off x="2188980" y="1833575"/>
            <a:ext cx="7814042" cy="3700119"/>
          </a:xfrm>
          <a:prstGeom prst="rect">
            <a:avLst/>
          </a:prstGeom>
        </p:spPr>
      </p:pic>
    </p:spTree>
    <p:extLst>
      <p:ext uri="{BB962C8B-B14F-4D97-AF65-F5344CB8AC3E}">
        <p14:creationId xmlns:p14="http://schemas.microsoft.com/office/powerpoint/2010/main" val="24819274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905501" y="685800"/>
            <a:ext cx="5210174"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a:blip r:embed="rId7"/>
          <a:stretch>
            <a:fillRect/>
          </a:stretch>
        </p:blipFill>
        <p:spPr>
          <a:xfrm>
            <a:off x="6124438" y="859960"/>
            <a:ext cx="4772300" cy="4772300"/>
          </a:xfrm>
          <a:prstGeom prst="rect">
            <a:avLst/>
          </a:prstGeom>
        </p:spPr>
      </p:pic>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67449" y="685800"/>
            <a:ext cx="4495801"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a:lstStyle/>
          <a:p>
            <a:r>
              <a:rPr lang="en-US">
                <a:solidFill>
                  <a:srgbClr val="005B7F"/>
                </a:solidFill>
              </a:rPr>
              <a:t>How will these results be enhanced?</a:t>
            </a:r>
          </a:p>
          <a:p>
            <a:pPr lvl="4">
              <a:lnSpc>
                <a:spcPct val="150000"/>
              </a:lnSpc>
              <a:buClr>
                <a:srgbClr val="669DB2"/>
              </a:buClr>
            </a:pPr>
            <a:r>
              <a:rPr lang="en-US"/>
              <a:t>Installation of 5G</a:t>
            </a:r>
          </a:p>
          <a:p>
            <a:pPr lvl="5">
              <a:lnSpc>
                <a:spcPct val="150000"/>
              </a:lnSpc>
            </a:pPr>
            <a:r>
              <a:rPr lang="en-US"/>
              <a:t>Efficient architecture</a:t>
            </a:r>
          </a:p>
          <a:p>
            <a:pPr lvl="5">
              <a:lnSpc>
                <a:spcPct val="150000"/>
              </a:lnSpc>
            </a:pPr>
            <a:r>
              <a:rPr lang="en-US"/>
              <a:t>Reliable network</a:t>
            </a:r>
          </a:p>
          <a:p>
            <a:pPr lvl="5">
              <a:lnSpc>
                <a:spcPct val="150000"/>
              </a:lnSpc>
            </a:pPr>
            <a:endParaRPr lang="en-US"/>
          </a:p>
          <a:p>
            <a:pPr lvl="4">
              <a:lnSpc>
                <a:spcPct val="150000"/>
              </a:lnSpc>
              <a:buClr>
                <a:srgbClr val="669DB2"/>
              </a:buClr>
            </a:pPr>
            <a:r>
              <a:rPr lang="en-US"/>
              <a:t>Leaky Feeder cables</a:t>
            </a:r>
          </a:p>
          <a:p>
            <a:pPr lvl="5">
              <a:lnSpc>
                <a:spcPct val="150000"/>
              </a:lnSpc>
            </a:pPr>
            <a:r>
              <a:rPr lang="en-US"/>
              <a:t>Similar to an antenna</a:t>
            </a:r>
          </a:p>
          <a:p>
            <a:pPr lvl="5">
              <a:lnSpc>
                <a:spcPct val="150000"/>
              </a:lnSpc>
            </a:pPr>
            <a:r>
              <a:rPr lang="en-US"/>
              <a:t>Improve propagation</a:t>
            </a:r>
          </a:p>
          <a:p>
            <a:pPr lvl="5">
              <a:lnSpc>
                <a:spcPct val="150000"/>
              </a:lnSpc>
            </a:pPr>
            <a:r>
              <a:rPr lang="en-US"/>
              <a:t>Better signal quality</a:t>
            </a:r>
          </a:p>
          <a:p>
            <a:pPr lvl="5">
              <a:lnSpc>
                <a:spcPct val="150000"/>
              </a:lnSpc>
            </a:pPr>
            <a:r>
              <a:rPr lang="en-US"/>
              <a:t>Consistent network</a:t>
            </a:r>
          </a:p>
          <a:p>
            <a:pPr lvl="5">
              <a:lnSpc>
                <a:spcPct val="150000"/>
              </a:lnSpc>
            </a:pPr>
            <a:r>
              <a:rPr lang="en-US"/>
              <a:t>Penetration loss, multi-path fading</a:t>
            </a:r>
          </a:p>
          <a:p>
            <a:pPr lvl="5">
              <a:lnSpc>
                <a:spcPct val="150000"/>
              </a:lnSpc>
            </a:pPr>
            <a:endParaRPr lang="en-US"/>
          </a:p>
          <a:p>
            <a:pPr lvl="5">
              <a:lnSpc>
                <a:spcPct val="150000"/>
              </a:lnSpc>
            </a:pPr>
            <a:endParaRPr lang="en-US"/>
          </a:p>
          <a:p>
            <a:pPr lvl="5">
              <a:lnSpc>
                <a:spcPct val="150000"/>
              </a:lnSpc>
            </a:pPr>
            <a:endParaRPr lang="en-US"/>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[5]</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a:lstStyle/>
          <a:p>
            <a:r>
              <a:rPr lang="en-US">
                <a:solidFill>
                  <a:srgbClr val="005B7F"/>
                </a:solidFill>
              </a:rPr>
              <a:t>Characteristics:</a:t>
            </a:r>
          </a:p>
          <a:p>
            <a:pPr lvl="4">
              <a:lnSpc>
                <a:spcPct val="150000"/>
              </a:lnSpc>
              <a:buClr>
                <a:srgbClr val="669DB2"/>
              </a:buClr>
            </a:pPr>
            <a:r>
              <a:rPr lang="en-US"/>
              <a:t>Autonomous Machinery use case</a:t>
            </a:r>
          </a:p>
          <a:p>
            <a:pPr lvl="4">
              <a:lnSpc>
                <a:spcPct val="150000"/>
              </a:lnSpc>
              <a:buClr>
                <a:srgbClr val="669DB2"/>
              </a:buClr>
            </a:pPr>
            <a:r>
              <a:rPr lang="en-US"/>
              <a:t> uRLLC, eMBB, and mMTC</a:t>
            </a:r>
          </a:p>
          <a:p>
            <a:pPr lvl="4">
              <a:lnSpc>
                <a:spcPct val="150000"/>
              </a:lnSpc>
              <a:buClr>
                <a:srgbClr val="669DB2"/>
              </a:buClr>
            </a:pPr>
            <a:r>
              <a:rPr lang="en-US"/>
              <a:t>Task and safety monitoring</a:t>
            </a:r>
          </a:p>
          <a:p>
            <a:pPr lvl="4">
              <a:lnSpc>
                <a:spcPct val="150000"/>
              </a:lnSpc>
              <a:buClr>
                <a:srgbClr val="669DB2"/>
              </a:buClr>
            </a:pPr>
            <a:r>
              <a:rPr lang="en-US"/>
              <a:t>5G setup</a:t>
            </a:r>
          </a:p>
          <a:p>
            <a:pPr lvl="4">
              <a:lnSpc>
                <a:spcPct val="150000"/>
              </a:lnSpc>
              <a:buClr>
                <a:srgbClr val="669DB2"/>
              </a:buClr>
            </a:pPr>
            <a:r>
              <a:rPr lang="en-US"/>
              <a:t>Test parameters:</a:t>
            </a:r>
          </a:p>
          <a:p>
            <a:pPr lvl="5">
              <a:lnSpc>
                <a:spcPct val="150000"/>
              </a:lnSpc>
            </a:pPr>
            <a:r>
              <a:rPr lang="en-US"/>
              <a:t>Latency</a:t>
            </a:r>
          </a:p>
          <a:p>
            <a:pPr lvl="5">
              <a:lnSpc>
                <a:spcPct val="150000"/>
              </a:lnSpc>
            </a:pPr>
            <a:r>
              <a:rPr lang="en-US"/>
              <a:t>Throughput</a:t>
            </a:r>
          </a:p>
          <a:p>
            <a:pPr lvl="5">
              <a:lnSpc>
                <a:spcPct val="150000"/>
              </a:lnSpc>
            </a:pPr>
            <a:r>
              <a:rPr lang="en-US"/>
              <a:t>Signal quality</a:t>
            </a:r>
          </a:p>
          <a:p>
            <a:pPr lvl="5">
              <a:lnSpc>
                <a:spcPct val="150000"/>
              </a:lnSpc>
            </a:pPr>
            <a:r>
              <a:rPr lang="en-US"/>
              <a:t>Coverage</a:t>
            </a:r>
          </a:p>
          <a:p>
            <a:pPr lvl="5">
              <a:lnSpc>
                <a:spcPct val="150000"/>
              </a:lnSpc>
            </a:pPr>
            <a:endParaRPr lang="en-US"/>
          </a:p>
          <a:p>
            <a:pPr lvl="5">
              <a:lnSpc>
                <a:spcPct val="150000"/>
              </a:lnSpc>
            </a:pPr>
            <a:endParaRPr lang="en-US"/>
          </a:p>
          <a:p>
            <a:pPr lvl="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8"/>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[6]</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a:lstStyle/>
          <a:p>
            <a:r>
              <a:rPr lang="en-US">
                <a:solidFill>
                  <a:srgbClr val="005B7F"/>
                </a:solidFill>
              </a:rPr>
              <a:t>5G in Campus Melaten</a:t>
            </a:r>
          </a:p>
          <a:p>
            <a:pPr lvl="4">
              <a:lnSpc>
                <a:spcPct val="150000"/>
              </a:lnSpc>
              <a:buClr>
                <a:srgbClr val="669DB2"/>
              </a:buClr>
            </a:pPr>
            <a:r>
              <a:rPr lang="en-US"/>
              <a:t>5G Antennas in dark blue</a:t>
            </a:r>
          </a:p>
          <a:p>
            <a:pPr lvl="4">
              <a:lnSpc>
                <a:spcPct val="150000"/>
              </a:lnSpc>
              <a:buClr>
                <a:srgbClr val="669DB2"/>
              </a:buClr>
            </a:pPr>
            <a:r>
              <a:rPr lang="en-US"/>
              <a:t>Outside network</a:t>
            </a:r>
          </a:p>
          <a:p>
            <a:pPr lvl="4">
              <a:lnSpc>
                <a:spcPct val="150000"/>
              </a:lnSpc>
              <a:buClr>
                <a:srgbClr val="669DB2"/>
              </a:buClr>
            </a:pPr>
            <a:r>
              <a:rPr lang="en-US"/>
              <a:t>Distance: ~300m</a:t>
            </a:r>
          </a:p>
          <a:p>
            <a:pPr lvl="4">
              <a:lnSpc>
                <a:spcPct val="150000"/>
              </a:lnSpc>
              <a:buClr>
                <a:srgbClr val="669DB2"/>
              </a:buClr>
            </a:pPr>
            <a:r>
              <a:rPr lang="en-US"/>
              <a:t>Coverage in turquoise</a:t>
            </a:r>
          </a:p>
          <a:p>
            <a:pPr lvl="4">
              <a:lnSpc>
                <a:spcPct val="150000"/>
              </a:lnSpc>
              <a:buClr>
                <a:srgbClr val="669DB2"/>
              </a:buClr>
            </a:pPr>
            <a:r>
              <a:rPr lang="en-US"/>
              <a:t>Omni-antenna installation</a:t>
            </a:r>
          </a:p>
          <a:p>
            <a:pPr lvl="4">
              <a:lnSpc>
                <a:spcPct val="150000"/>
              </a:lnSpc>
              <a:buClr>
                <a:srgbClr val="669DB2"/>
              </a:buClr>
            </a:pPr>
            <a:r>
              <a:rPr lang="en-US"/>
              <a:t>Fiber cables</a:t>
            </a:r>
          </a:p>
          <a:p>
            <a:pPr lvl="5">
              <a:lnSpc>
                <a:spcPct val="150000"/>
              </a:lnSpc>
            </a:pPr>
            <a:endParaRPr lang="en-US"/>
          </a:p>
          <a:p>
            <a:pPr lvl="5">
              <a:lnSpc>
                <a:spcPct val="150000"/>
              </a:lnSpc>
            </a:pPr>
            <a:endParaRPr lang="en-US"/>
          </a:p>
          <a:p>
            <a:pPr lvl="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[7]</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a:solidFill>
                  <a:srgbClr val="005B7F"/>
                </a:solidFill>
              </a:rPr>
              <a:t>Latency and throughput</a:t>
            </a:r>
          </a:p>
          <a:p>
            <a:pPr lvl="4">
              <a:lnSpc>
                <a:spcPct val="150000"/>
              </a:lnSpc>
              <a:buClr>
                <a:srgbClr val="669DB2"/>
              </a:buClr>
            </a:pPr>
            <a:r>
              <a:rPr lang="en-US"/>
              <a:t>Ping and iperf3 tests</a:t>
            </a:r>
          </a:p>
          <a:p>
            <a:pPr lvl="4">
              <a:lnSpc>
                <a:spcPct val="150000"/>
              </a:lnSpc>
              <a:buClr>
                <a:srgbClr val="669DB2"/>
              </a:buClr>
            </a:pPr>
            <a:r>
              <a:rPr lang="en-US"/>
              <a:t>WNC and Quectel setup</a:t>
            </a:r>
          </a:p>
          <a:p>
            <a:pPr lvl="4">
              <a:lnSpc>
                <a:spcPct val="150000"/>
              </a:lnSpc>
              <a:buClr>
                <a:srgbClr val="669DB2"/>
              </a:buClr>
            </a:pPr>
            <a:r>
              <a:rPr lang="en-US"/>
              <a:t>Two different ping tests (network controller and device)</a:t>
            </a:r>
          </a:p>
          <a:p>
            <a:pPr marL="360000" lvl="5" indent="0">
              <a:lnSpc>
                <a:spcPct val="150000"/>
              </a:lnSpc>
              <a:buNone/>
            </a:pPr>
            <a:endParaRPr lang="en-US"/>
          </a:p>
          <a:p>
            <a:pPr lvl="5">
              <a:lnSpc>
                <a:spcPct val="150000"/>
              </a:lnSpc>
            </a:pPr>
            <a:endParaRPr lang="en-US"/>
          </a:p>
          <a:p>
            <a:pPr lvl="5">
              <a:lnSpc>
                <a:spcPct val="150000"/>
              </a:lnSpc>
            </a:pPr>
            <a:endParaRPr lang="en-US"/>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a:t>
            </a:r>
            <a:r>
              <a:rPr lang="de-DE" dirty="0">
                <a:solidFill>
                  <a:srgbClr val="005B7F"/>
                </a:solidFill>
              </a:rPr>
              <a:t> and </a:t>
            </a:r>
            <a:r>
              <a:rPr lang="en-US" dirty="0">
                <a:solidFill>
                  <a:srgbClr val="005B7F"/>
                </a:solidFill>
              </a:rPr>
              <a:t>throughput</a:t>
            </a:r>
          </a:p>
          <a:p>
            <a:pPr lvl="4">
              <a:lnSpc>
                <a:spcPct val="150000"/>
              </a:lnSpc>
              <a:buClr>
                <a:srgbClr val="669DB2"/>
              </a:buClr>
            </a:pPr>
            <a:r>
              <a:rPr lang="de-DE" dirty="0"/>
              <a:t>Ping and iperf3 </a:t>
            </a:r>
            <a:r>
              <a:rPr lang="de-DE" dirty="0" err="1"/>
              <a:t>tests</a:t>
            </a:r>
            <a:endParaRPr lang="de-DE" dirty="0"/>
          </a:p>
          <a:p>
            <a:pPr lvl="4">
              <a:lnSpc>
                <a:spcPct val="150000"/>
              </a:lnSpc>
              <a:buClr>
                <a:srgbClr val="669DB2"/>
              </a:buClr>
            </a:pPr>
            <a:r>
              <a:rPr lang="de-DE" dirty="0"/>
              <a:t>WNC and </a:t>
            </a:r>
            <a:r>
              <a:rPr lang="de-DE" dirty="0" err="1"/>
              <a:t>Quectel</a:t>
            </a:r>
            <a:r>
              <a:rPr lang="de-DE" dirty="0"/>
              <a:t> </a:t>
            </a:r>
            <a:r>
              <a:rPr lang="de-DE" dirty="0" err="1"/>
              <a:t>setup</a:t>
            </a:r>
            <a:endParaRPr lang="de-DE" dirty="0"/>
          </a:p>
          <a:p>
            <a:pPr lvl="4">
              <a:lnSpc>
                <a:spcPct val="150000"/>
              </a:lnSpc>
              <a:buClr>
                <a:srgbClr val="669DB2"/>
              </a:buClr>
            </a:pPr>
            <a:r>
              <a:rPr lang="de-DE" dirty="0" err="1"/>
              <a:t>Two</a:t>
            </a:r>
            <a:r>
              <a:rPr lang="de-DE" dirty="0"/>
              <a:t> different ping </a:t>
            </a:r>
            <a:r>
              <a:rPr lang="de-DE" dirty="0" err="1"/>
              <a:t>tests</a:t>
            </a:r>
            <a:r>
              <a:rPr lang="de-DE" dirty="0"/>
              <a:t> (network </a:t>
            </a:r>
            <a:r>
              <a:rPr lang="de-DE" dirty="0" err="1"/>
              <a:t>controller</a:t>
            </a:r>
            <a:r>
              <a:rPr lang="de-DE" dirty="0"/>
              <a:t> and </a:t>
            </a:r>
            <a:r>
              <a:rPr lang="de-DE" dirty="0" err="1"/>
              <a:t>device</a:t>
            </a:r>
            <a:r>
              <a:rPr lang="de-DE" dirty="0"/>
              <a:t>)</a:t>
            </a:r>
          </a:p>
          <a:p>
            <a:pPr marL="360000" lvl="5" indent="0">
              <a:lnSpc>
                <a:spcPct val="150000"/>
              </a:lnSpc>
              <a:buNone/>
            </a:pPr>
            <a:endParaRPr lang="de-DE" dirty="0"/>
          </a:p>
          <a:p>
            <a:pPr lvl="5">
              <a:lnSpc>
                <a:spcPct val="150000"/>
              </a:lnSpc>
            </a:pPr>
            <a:endParaRPr lang="de-DE" dirty="0"/>
          </a:p>
          <a:p>
            <a:pPr lvl="5">
              <a:lnSpc>
                <a:spcPct val="150000"/>
              </a:lnSpc>
            </a:pPr>
            <a:endParaRPr lang="de-DE" dirty="0"/>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675947"/>
            <a:ext cx="7191819" cy="2000975"/>
          </a:xfrm>
          <a:prstGeom prst="rect">
            <a:avLst/>
          </a:prstGeom>
        </p:spPr>
      </p:pic>
    </p:spTree>
    <p:extLst>
      <p:ext uri="{BB962C8B-B14F-4D97-AF65-F5344CB8AC3E}">
        <p14:creationId xmlns:p14="http://schemas.microsoft.com/office/powerpoint/2010/main" val="1931416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7"/>
          <a:stretch>
            <a:fillRect/>
          </a:stretch>
        </p:blipFill>
        <p:spPr>
          <a:xfrm>
            <a:off x="2188979" y="1807837"/>
            <a:ext cx="7814042" cy="3746721"/>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4F52B88A-0BE1-B1C6-ABBE-35E59402A10D}"/>
              </a:ext>
            </a:extLst>
          </p:cNvPr>
          <p:cNvPicPr>
            <a:picLocks noChangeAspect="1"/>
          </p:cNvPicPr>
          <p:nvPr/>
        </p:nvPicPr>
        <p:blipFill>
          <a:blip r:embed="rId7"/>
          <a:stretch>
            <a:fillRect/>
          </a:stretch>
        </p:blipFill>
        <p:spPr>
          <a:xfrm>
            <a:off x="2189648" y="1794979"/>
            <a:ext cx="7812703" cy="3762912"/>
          </a:xfrm>
          <a:prstGeom prst="rect">
            <a:avLst/>
          </a:prstGeom>
        </p:spPr>
      </p:pic>
    </p:spTree>
    <p:extLst>
      <p:ext uri="{BB962C8B-B14F-4D97-AF65-F5344CB8AC3E}">
        <p14:creationId xmlns:p14="http://schemas.microsoft.com/office/powerpoint/2010/main" val="882767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7"/>
          <a:stretch>
            <a:fillRect/>
          </a:stretch>
        </p:blipFill>
        <p:spPr>
          <a:xfrm>
            <a:off x="2157360" y="1794979"/>
            <a:ext cx="7877279" cy="3762912"/>
          </a:xfrm>
          <a:prstGeom prst="rect">
            <a:avLst/>
          </a:prstGeom>
        </p:spPr>
      </p:pic>
    </p:spTree>
    <p:extLst>
      <p:ext uri="{BB962C8B-B14F-4D97-AF65-F5344CB8AC3E}">
        <p14:creationId xmlns:p14="http://schemas.microsoft.com/office/powerpoint/2010/main" val="3267045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7"/>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387979"/>
          </a:xfrm>
        </p:spPr>
        <p:txBody>
          <a:bodyPr/>
          <a:lstStyle/>
          <a:p>
            <a:r>
              <a:rPr lang="en-US">
                <a:solidFill>
                  <a:srgbClr val="005B7F"/>
                </a:solidFill>
              </a:rPr>
              <a:t>Rohde &amp; Schwartz test</a:t>
            </a:r>
          </a:p>
          <a:p>
            <a:pPr lvl="4">
              <a:lnSpc>
                <a:spcPct val="150000"/>
              </a:lnSpc>
              <a:buClr>
                <a:srgbClr val="669DB2"/>
              </a:buClr>
            </a:pPr>
            <a:r>
              <a:rPr lang="en-US"/>
              <a:t>Walkink test</a:t>
            </a:r>
          </a:p>
          <a:p>
            <a:pPr lvl="4">
              <a:lnSpc>
                <a:spcPct val="150000"/>
              </a:lnSpc>
              <a:buClr>
                <a:srgbClr val="669DB2"/>
              </a:buClr>
            </a:pPr>
            <a:r>
              <a:rPr lang="en-US"/>
              <a:t>Around 10 minutes</a:t>
            </a:r>
          </a:p>
          <a:p>
            <a:pPr lvl="4">
              <a:lnSpc>
                <a:spcPct val="150000"/>
              </a:lnSpc>
              <a:buClr>
                <a:srgbClr val="669DB2"/>
              </a:buClr>
            </a:pPr>
            <a:r>
              <a:rPr lang="en-US"/>
              <a:t>Signal quality results</a:t>
            </a:r>
          </a:p>
          <a:p>
            <a:pPr lvl="4">
              <a:lnSpc>
                <a:spcPct val="150000"/>
              </a:lnSpc>
              <a:buClr>
                <a:srgbClr val="669DB2"/>
              </a:buClr>
            </a:pPr>
            <a:r>
              <a:rPr lang="en-US"/>
              <a:t>Poor network connection</a:t>
            </a:r>
          </a:p>
          <a:p>
            <a:pPr lvl="4">
              <a:lnSpc>
                <a:spcPct val="150000"/>
              </a:lnSpc>
              <a:buClr>
                <a:srgbClr val="669DB2"/>
              </a:buClr>
            </a:pPr>
            <a:r>
              <a:rPr lang="en-US"/>
              <a:t>Influence of containers, metals and machinery</a:t>
            </a:r>
          </a:p>
          <a:p>
            <a:pPr lvl="5">
              <a:lnSpc>
                <a:spcPct val="150000"/>
              </a:lnSpc>
            </a:pPr>
            <a:endParaRPr lang="en-US"/>
          </a:p>
          <a:p>
            <a:pPr lvl="5">
              <a:lnSpc>
                <a:spcPct val="150000"/>
              </a:lnSpc>
            </a:pPr>
            <a:endParaRPr lang="en-US"/>
          </a:p>
          <a:p>
            <a:pPr lvl="5">
              <a:lnSpc>
                <a:spcPct val="150000"/>
              </a:lnSpc>
            </a:pPr>
            <a:endParaRPr lang="en-US"/>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69059"/>
            <a:ext cx="7287208" cy="442788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7"/>
          <a:stretch>
            <a:fillRect/>
          </a:stretch>
        </p:blipFill>
        <p:spPr>
          <a:xfrm>
            <a:off x="2646335" y="1698027"/>
            <a:ext cx="6734488" cy="3969950"/>
          </a:xfrm>
          <a:prstGeom prst="rect">
            <a:avLst/>
          </a:prstGeom>
        </p:spPr>
      </p:pic>
    </p:spTree>
    <p:extLst>
      <p:ext uri="{BB962C8B-B14F-4D97-AF65-F5344CB8AC3E}">
        <p14:creationId xmlns:p14="http://schemas.microsoft.com/office/powerpoint/2010/main" val="3074466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30182357"/>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Objectives</a:t>
                      </a:r>
                      <a:endParaRPr lang="en-US" sz="1400"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Contextualization</a:t>
                      </a:r>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Measurements</a:t>
                      </a:r>
                      <a:endParaRPr kumimoji="0" lang="en-US" sz="1600" b="0" i="0" u="none" strike="noStrike" kern="1200" cap="none" spc="0" normalizeH="0" baseline="0" noProof="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en-US" sz="200" b="0" i="0" u="none" strike="noStrike" kern="1200" cap="none" spc="0" normalizeH="0" baseline="0" noProof="0">
                          <a:ln>
                            <a:noFill/>
                          </a:ln>
                          <a:solidFill>
                            <a:schemeClr val="tx1"/>
                          </a:solidFill>
                          <a:effectLst/>
                          <a:uLnTx/>
                          <a:uFillTx/>
                          <a:latin typeface="+mj-lt"/>
                          <a:ea typeface="+mn-ea"/>
                          <a:cs typeface="+mn-cs"/>
                        </a:rPr>
                        <a:t> </a:t>
                      </a:r>
                      <a:endParaRPr kumimoji="0" lang="en-US" sz="100" b="0" i="0" u="none" strike="noStrike" kern="1200" cap="none" spc="0" normalizeH="0" baseline="0" noProof="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err="1"/>
              <a:t>Conclusion</a:t>
            </a:r>
            <a:endParaRPr lang="de-DE" dirty="0"/>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dirty="0">
                <a:solidFill>
                  <a:srgbClr val="669DB2"/>
                </a:solidFill>
              </a:rPr>
              <a:t>Outcomes and </a:t>
            </a:r>
            <a:r>
              <a:rPr lang="de-DE" dirty="0" err="1">
                <a:solidFill>
                  <a:srgbClr val="669DB2"/>
                </a:solidFill>
              </a:rPr>
              <a:t>future</a:t>
            </a:r>
            <a:r>
              <a:rPr lang="de-DE" dirty="0">
                <a:solidFill>
                  <a:srgbClr val="669DB2"/>
                </a:solidFill>
              </a:rPr>
              <a:t> </a:t>
            </a:r>
            <a:r>
              <a:rPr lang="de-DE" dirty="0" err="1">
                <a:solidFill>
                  <a:srgbClr val="669DB2"/>
                </a:solidFill>
              </a:rPr>
              <a:t>work</a:t>
            </a:r>
            <a:endParaRPr lang="en-US" dirty="0">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dirty="0"/>
                <a:t>As predicted, the results did not meet the expectations due to the installation of the 5G system, especially concerning latency.</a:t>
              </a:r>
              <a:endParaRPr lang="de-DE" sz="1400" dirty="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In further testing, results should improve as a consequence of the new setup in both scenarios.</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was possible to analyze the influence of several parameters, such as metal machinery, structures, and the geometry of the walls.</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would be interesting to conduct measurements at each stage of the installation process for a better understanding of the impact of each component. </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4</a:t>
              </a:r>
            </a:p>
          </p:txBody>
        </p:sp>
      </p:grpSp>
      <p:sp>
        <p:nvSpPr>
          <p:cNvPr id="4" name="Datumsplatzhalter 2">
            <a:extLst>
              <a:ext uri="{FF2B5EF4-FFF2-40B4-BE49-F238E27FC236}">
                <a16:creationId xmlns:a16="http://schemas.microsoft.com/office/drawing/2014/main" id="{783105E5-1E58-80C7-C0C9-4620F1650754}"/>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5" name="Picture 4" descr="UFBA no Colégio da Polícia Militar – Dendezeiros, Bahia | Kids Save Lives  Brasil">
            <a:extLst>
              <a:ext uri="{FF2B5EF4-FFF2-40B4-BE49-F238E27FC236}">
                <a16:creationId xmlns:a16="http://schemas.microsoft.com/office/drawing/2014/main" id="{B70A5D5E-A97F-04FA-19CE-04740049E8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1B0D08EA-AE50-5D0E-331A-D9E4B81E3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5BA3045C-42A5-3054-681C-46026D46A5A1}"/>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5927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dirty="0" err="1"/>
              <a:t>Obrigada</a:t>
            </a:r>
            <a:r>
              <a:rPr lang="de-DE" sz="5400" dirty="0"/>
              <a:t> · </a:t>
            </a:r>
            <a:r>
              <a:rPr lang="de-DE" sz="5400" dirty="0" err="1"/>
              <a:t>Thank</a:t>
            </a:r>
            <a:r>
              <a:rPr lang="de-DE" sz="5400" dirty="0"/>
              <a:t> </a:t>
            </a:r>
            <a:r>
              <a:rPr lang="de-DE" sz="5400" dirty="0" err="1"/>
              <a:t>you</a:t>
            </a:r>
            <a:r>
              <a:rPr lang="de-DE" sz="5400" dirty="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pela</a:t>
            </a:r>
            <a:r>
              <a:rPr lang="de-DE" sz="2800" dirty="0"/>
              <a:t> </a:t>
            </a:r>
            <a:r>
              <a:rPr lang="de-DE" sz="2800" dirty="0" err="1"/>
              <a:t>aten</a:t>
            </a:r>
            <a:r>
              <a:rPr lang="pt-BR" sz="2800" dirty="0"/>
              <a:t>ção</a:t>
            </a:r>
            <a:endParaRPr lang="de-DE" sz="2800" dirty="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for</a:t>
            </a:r>
            <a:r>
              <a:rPr lang="de-DE" sz="2800" dirty="0"/>
              <a:t> </a:t>
            </a:r>
            <a:r>
              <a:rPr lang="de-DE" sz="2800" dirty="0" err="1"/>
              <a:t>your</a:t>
            </a:r>
            <a:r>
              <a:rPr lang="de-DE" sz="2800" dirty="0"/>
              <a:t> </a:t>
            </a:r>
            <a:r>
              <a:rPr lang="de-DE" sz="2800" dirty="0" err="1"/>
              <a:t>attention</a:t>
            </a:r>
            <a:endParaRPr lang="de-DE" sz="2800" dirty="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707084" y="3644043"/>
            <a:ext cx="376877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dirty="0">
                <a:solidFill>
                  <a:srgbClr val="FFFFFF"/>
                </a:solidFill>
                <a:effectLst/>
                <a:latin typeface="Frutiger LT Com 45 Light" panose="020B0303030504020204" pitchFamily="34" charset="0"/>
                <a:ea typeface="+mn-ea"/>
                <a:cs typeface="+mn-cs"/>
              </a:rPr>
              <a:t>für Ihre Aufmerksamkeit</a:t>
            </a:r>
            <a:endParaRPr lang="en-US" sz="2400" dirty="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74858"/>
            <a:ext cx="5790746" cy="4254242"/>
          </a:xfrm>
        </p:spPr>
        <p:txBody>
          <a:bodyPr/>
          <a:lstStyle/>
          <a:p>
            <a:pPr algn="just"/>
            <a:r>
              <a:rPr lang="de-DE" sz="1200" dirty="0"/>
              <a:t>[1] IPT, F. Anwendungsfeld Bergbau - Lastenheft. Report. Forschungszentrum Jülich. 2021. Internal </a:t>
            </a:r>
            <a:r>
              <a:rPr lang="de-DE" sz="1200" dirty="0" err="1"/>
              <a:t>document</a:t>
            </a:r>
            <a:r>
              <a:rPr lang="de-DE" sz="1200" dirty="0"/>
              <a:t>. </a:t>
            </a:r>
          </a:p>
          <a:p>
            <a:endParaRPr lang="de-DE" sz="1200" dirty="0"/>
          </a:p>
          <a:p>
            <a:r>
              <a:rPr lang="de-DE" sz="1200" dirty="0"/>
              <a:t>[2] REICHELT. Industrial LTE Router. 2023. </a:t>
            </a:r>
            <a:r>
              <a:rPr lang="de-DE" sz="1200" dirty="0" err="1"/>
              <a:t>Available</a:t>
            </a:r>
            <a:r>
              <a:rPr lang="de-DE" sz="1200" dirty="0"/>
              <a:t> at &lt;</a:t>
            </a:r>
            <a:r>
              <a:rPr lang="de-DE" sz="12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[3] AMAZON. </a:t>
            </a:r>
            <a:r>
              <a:rPr lang="de-DE" sz="1200" dirty="0" err="1"/>
              <a:t>BrosTrend</a:t>
            </a:r>
            <a:r>
              <a:rPr lang="de-DE" sz="1200" dirty="0"/>
              <a:t> AX1800. </a:t>
            </a:r>
            <a:r>
              <a:rPr lang="de-DE" sz="1200" dirty="0" err="1"/>
              <a:t>Available</a:t>
            </a:r>
            <a:r>
              <a:rPr lang="de-DE" sz="1200" dirty="0"/>
              <a:t> at &lt;</a:t>
            </a:r>
            <a:r>
              <a:rPr lang="de-DE" sz="12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[4] ERICSSON. Ericsson Private 5G System. </a:t>
            </a:r>
            <a:r>
              <a:rPr lang="de-DE" sz="1200" dirty="0" err="1"/>
              <a:t>Available</a:t>
            </a:r>
            <a:r>
              <a:rPr lang="de-DE" sz="1200" dirty="0"/>
              <a:t> at &lt;</a:t>
            </a:r>
            <a:r>
              <a:rPr lang="de-DE" sz="12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dirty="0"/>
              <a:t>&gt;.</a:t>
            </a:r>
          </a:p>
          <a:p>
            <a:endParaRPr lang="de-DE" sz="1200" dirty="0"/>
          </a:p>
          <a:p>
            <a:pPr algn="just"/>
            <a:r>
              <a:rPr lang="de-DE" sz="1200" dirty="0"/>
              <a:t>[5] </a:t>
            </a:r>
            <a:r>
              <a:rPr lang="en-US" sz="1200" dirty="0"/>
              <a:t>BEDFORD, M. D. et al. Low-cost leaky feeder communication for mines rescue. 2020. Available at &lt;</a:t>
            </a:r>
            <a:r>
              <a:rPr lang="en-US" sz="1200"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en-US" sz="1200" dirty="0"/>
              <a:t>&gt;.</a:t>
            </a:r>
          </a:p>
          <a:p>
            <a:endParaRPr lang="de-DE" sz="1200" dirty="0"/>
          </a:p>
          <a:p>
            <a:r>
              <a:rPr lang="de-DE" sz="1200" dirty="0"/>
              <a:t>[6] [a] </a:t>
            </a:r>
            <a:r>
              <a:rPr lang="en-US" sz="1200" dirty="0"/>
              <a:t>BROKK. BROKK 170 demolition robot. 2022. Available at &lt;</a:t>
            </a:r>
            <a:r>
              <a:rPr lang="de-DE" sz="1200"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dirty="0"/>
              <a:t>&gt;.</a:t>
            </a:r>
          </a:p>
          <a:p>
            <a:pPr algn="just"/>
            <a:r>
              <a:rPr lang="de-DE" sz="1200" dirty="0"/>
              <a:t>     [b] DOOSAN, E. Hyundai </a:t>
            </a:r>
            <a:r>
              <a:rPr lang="de-DE" sz="1200" dirty="0" err="1"/>
              <a:t>Doosan</a:t>
            </a:r>
            <a:r>
              <a:rPr lang="de-DE" sz="1200" dirty="0"/>
              <a:t> </a:t>
            </a:r>
            <a:r>
              <a:rPr lang="de-DE" sz="1200" dirty="0" err="1"/>
              <a:t>infracore</a:t>
            </a:r>
            <a:r>
              <a:rPr lang="de-DE" sz="1200" dirty="0"/>
              <a:t> </a:t>
            </a:r>
            <a:r>
              <a:rPr lang="de-DE" sz="1200" dirty="0" err="1"/>
              <a:t>construction</a:t>
            </a:r>
            <a:r>
              <a:rPr lang="de-DE" sz="1200" dirty="0"/>
              <a:t> </a:t>
            </a:r>
            <a:r>
              <a:rPr lang="de-DE" sz="1200" dirty="0" err="1"/>
              <a:t>equipment</a:t>
            </a:r>
            <a:r>
              <a:rPr lang="de-DE" sz="1200" dirty="0"/>
              <a:t>. 2022. </a:t>
            </a:r>
            <a:r>
              <a:rPr lang="de-DE" sz="1200" dirty="0" err="1"/>
              <a:t>Available</a:t>
            </a:r>
            <a:endParaRPr lang="de-DE" sz="1200" dirty="0"/>
          </a:p>
          <a:p>
            <a:pPr algn="just"/>
            <a:r>
              <a:rPr lang="de-DE" sz="1200" dirty="0"/>
              <a:t>          at &lt;</a:t>
            </a:r>
            <a:r>
              <a:rPr lang="de-DE" sz="1200" dirty="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de-DE" sz="1200" dirty="0"/>
              <a:t>&gt;.</a:t>
            </a:r>
          </a:p>
          <a:p>
            <a:r>
              <a:rPr lang="de-DE" sz="1200" dirty="0"/>
              <a:t>     [c] </a:t>
            </a:r>
            <a:r>
              <a:rPr lang="en-US" sz="1200" dirty="0"/>
              <a:t>MICROSOFT. Flat Icon PowerPoint Library. 2023.</a:t>
            </a:r>
          </a:p>
          <a:p>
            <a:r>
              <a:rPr lang="de-DE" sz="1200" dirty="0"/>
              <a:t>     [d] </a:t>
            </a:r>
            <a:r>
              <a:rPr lang="en-US" sz="1200" dirty="0"/>
              <a:t>ROBOTICS, U. </a:t>
            </a:r>
            <a:r>
              <a:rPr lang="en-US" sz="1200" dirty="0" err="1"/>
              <a:t>Innok</a:t>
            </a:r>
            <a:r>
              <a:rPr lang="en-US" sz="1200" dirty="0"/>
              <a:t> Robotics INDUROS. 2022. Available at &lt;</a:t>
            </a:r>
            <a:r>
              <a:rPr lang="de-DE" sz="1200" dirty="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en-US" sz="1200" dirty="0"/>
              <a:t>&gt;.</a:t>
            </a:r>
          </a:p>
          <a:p>
            <a:endParaRPr lang="de-DE" sz="1200" dirty="0"/>
          </a:p>
          <a:p>
            <a:pPr algn="just"/>
            <a:r>
              <a:rPr lang="de-DE" sz="1200" dirty="0"/>
              <a:t>[7] </a:t>
            </a:r>
            <a:r>
              <a:rPr lang="en-US" sz="1200" dirty="0"/>
              <a:t>EUROPE, G. I. C. OUTDOOR COVERAGE – CAMPUS MELATEN AACHEN. 2023. Available at &lt;</a:t>
            </a:r>
            <a:r>
              <a:rPr lang="en-US" sz="1200" dirty="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dirty="0"/>
              <a:t>&gt;.</a:t>
            </a:r>
            <a:endParaRPr lang="de-DE" sz="1200" dirty="0"/>
          </a:p>
          <a:p>
            <a:endParaRPr lang="de-DE" sz="1200" dirty="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5518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References</a:t>
            </a:r>
          </a:p>
          <a:p>
            <a:pPr lvl="1"/>
            <a:r>
              <a:rPr lang="de-DE" dirty="0"/>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dirty="0"/>
              <a:t>Contact </a:t>
            </a:r>
            <a:r>
              <a:rPr lang="de-DE" dirty="0" err="1"/>
              <a:t>information</a:t>
            </a:r>
            <a:endParaRPr lang="de-DE" dirty="0"/>
          </a:p>
          <a:p>
            <a:pPr lvl="1"/>
            <a:r>
              <a:rPr lang="de-DE" dirty="0"/>
              <a:t>—</a:t>
            </a:r>
          </a:p>
          <a:p>
            <a:pPr lvl="2"/>
            <a:r>
              <a:rPr lang="de-DE" dirty="0"/>
              <a:t>Luiza Souza </a:t>
            </a:r>
            <a:r>
              <a:rPr lang="de-DE" dirty="0" err="1"/>
              <a:t>Simões</a:t>
            </a:r>
            <a:endParaRPr lang="de-DE" dirty="0"/>
          </a:p>
          <a:p>
            <a:pPr lvl="2"/>
            <a:endParaRPr lang="de-DE" sz="600" dirty="0"/>
          </a:p>
          <a:p>
            <a:pPr lvl="2"/>
            <a:r>
              <a:rPr lang="de-DE" dirty="0"/>
              <a:t>Tel. +49 1575 3510058</a:t>
            </a:r>
          </a:p>
          <a:p>
            <a:pPr lvl="2"/>
            <a:r>
              <a:rPr lang="de-DE" dirty="0"/>
              <a:t>Tel. +55 71 981814845</a:t>
            </a:r>
          </a:p>
          <a:p>
            <a:pPr lvl="2"/>
            <a:endParaRPr lang="de-DE" sz="100" dirty="0"/>
          </a:p>
          <a:p>
            <a:pPr lvl="2"/>
            <a:r>
              <a:rPr lang="de-DE" dirty="0"/>
              <a:t>luizassimoes@hotmail.com</a:t>
            </a:r>
          </a:p>
          <a:p>
            <a:pPr lvl="2"/>
            <a:endParaRPr lang="de-DE" dirty="0"/>
          </a:p>
          <a:p>
            <a:pPr lvl="3"/>
            <a:r>
              <a:rPr lang="de-DE" dirty="0"/>
              <a:t>Fraunhofer IPT</a:t>
            </a:r>
          </a:p>
          <a:p>
            <a:pPr lvl="3"/>
            <a:r>
              <a:rPr lang="de-DE" dirty="0"/>
              <a:t>Steinbachstraße 17</a:t>
            </a:r>
          </a:p>
          <a:p>
            <a:pPr lvl="3"/>
            <a:r>
              <a:rPr lang="de-DE" dirty="0"/>
              <a:t>52074 Aachen</a:t>
            </a:r>
          </a:p>
          <a:p>
            <a:pPr lvl="3"/>
            <a:r>
              <a:rPr lang="de-DE" dirty="0"/>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193761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dirty="0">
                <a:solidFill>
                  <a:srgbClr val="669DB2"/>
                </a:solidFill>
              </a:rPr>
              <a:t>From 1G to 5G</a:t>
            </a:r>
            <a:endParaRPr lang="en-US" dirty="0">
              <a:solidFill>
                <a:srgbClr val="669DB2"/>
              </a:solidFill>
            </a:endParaRPr>
          </a:p>
        </p:txBody>
      </p:sp>
      <p:pic>
        <p:nvPicPr>
          <p:cNvPr id="24"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6"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IPT/WZL der RWTH Aachen</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7"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a:solidFill>
            <a:schemeClr val="bg1"/>
          </a:solidFill>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rPr>
              <a:t>10.07.2023</a:t>
            </a:r>
            <a:endParaRPr kumimoji="0" lang="de-DE"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8">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8">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of wireless communication [Image]. In: 5G – Capabilities and potentials. Fraunhofer IPT. Accessed on June 21, 2023. </a:t>
            </a:r>
            <a:endParaRPr lang="en-US" sz="1050" dirty="0">
              <a:solidFill>
                <a:schemeClr val="tx1"/>
              </a:solidFill>
            </a:endParaRPr>
          </a:p>
        </p:txBody>
      </p:sp>
    </p:spTree>
    <p:extLst>
      <p:ext uri="{BB962C8B-B14F-4D97-AF65-F5344CB8AC3E}">
        <p14:creationId xmlns:p14="http://schemas.microsoft.com/office/powerpoint/2010/main" val="213818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dirty="0">
                <a:solidFill>
                  <a:srgbClr val="669DB2"/>
                </a:solidFill>
              </a:rPr>
              <a:t>The 5G.NAMICO project</a:t>
            </a:r>
            <a:endParaRPr lang="en-US" dirty="0">
              <a:solidFill>
                <a:srgbClr val="669DB2"/>
              </a:solidFill>
            </a:endParaRPr>
          </a:p>
        </p:txBody>
      </p:sp>
      <p:pic>
        <p:nvPicPr>
          <p:cNvPr id="24"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6"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IPT/WZL der RWTH Aachen</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7"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a:solidFill>
            <a:schemeClr val="bg1"/>
          </a:solidFill>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rPr>
              <a:t>10.07.2023</a:t>
            </a:r>
            <a:endParaRPr kumimoji="0" lang="de-DE"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endParaRPr>
          </a:p>
        </p:txBody>
      </p:sp>
      <p:pic>
        <p:nvPicPr>
          <p:cNvPr id="41986" name="Picture 2" descr="Home | 5G NAMI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dirty="0">
                <a:solidFill>
                  <a:schemeClr val="tx1"/>
                </a:solidFill>
              </a:rPr>
              <a:t>The 5G.NAMICO project logo [Image]. In: RWTH Aachen University. Available at: https://5g.namico.rwth-aachen.de. Accessed on June 21, 2023. </a:t>
            </a:r>
            <a:endParaRPr lang="en-US" sz="1050" dirty="0">
              <a:solidFill>
                <a:schemeClr val="tx1"/>
              </a:solidFill>
            </a:endParaRP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6A1C18B-1C2C-4DA4-B0C4-A7DF631EEBAE}">
  <ds:schemaRef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42c298ca-cb77-42ed-8a8d-9c6987d1aee3"/>
    <ds:schemaRef ds:uri="e1bbaafe-4832-41f7-a6cc-ac2835cb9000"/>
    <ds:schemaRef ds:uri="http://purl.org/dc/dcmitype/"/>
    <ds:schemaRef ds:uri="http://purl.org/dc/terms/"/>
  </ds:schemaRefs>
</ds:datastoreItem>
</file>

<file path=customXml/itemProps2.xml><?xml version="1.0" encoding="utf-8"?>
<ds:datastoreItem xmlns:ds="http://schemas.openxmlformats.org/officeDocument/2006/customXml" ds:itemID="{C2A8DACD-96BD-4D07-B6CE-C81FE108B3B8}">
  <ds:schemaRefs>
    <ds:schemaRef ds:uri="http://schemas.microsoft.com/sharepoint/v3/contenttype/forms"/>
  </ds:schemaRefs>
</ds:datastoreItem>
</file>

<file path=customXml/itemProps3.xml><?xml version="1.0" encoding="utf-8"?>
<ds:datastoreItem xmlns:ds="http://schemas.openxmlformats.org/officeDocument/2006/customXml" ds:itemID="{A3072CB3-FBC0-4953-9181-A4A73773C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298ca-cb77-42ed-8a8d-9c6987d1aee3"/>
    <ds:schemaRef ds:uri="e1bbaafe-4832-41f7-a6cc-ac2835cb9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3525</Words>
  <Application>Microsoft Office PowerPoint</Application>
  <PresentationFormat>Widescreen</PresentationFormat>
  <Paragraphs>528</Paragraphs>
  <Slides>38</Slides>
  <Notes>22</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33</cp:revision>
  <dcterms:created xsi:type="dcterms:W3CDTF">2023-06-21T08:08:28Z</dcterms:created>
  <dcterms:modified xsi:type="dcterms:W3CDTF">2023-07-03T14:53:00Z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